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9" r:id="rId2"/>
    <p:sldId id="261" r:id="rId3"/>
    <p:sldId id="262" r:id="rId4"/>
    <p:sldId id="260"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DA29F-B0AF-4D53-A342-6FC35A0B4A97}"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D7187-9A85-458B-A2DC-E8AA8770D92C}" type="slidenum">
              <a:rPr lang="en-US" smtClean="0"/>
              <a:t>‹#›</a:t>
            </a:fld>
            <a:endParaRPr lang="en-US"/>
          </a:p>
        </p:txBody>
      </p:sp>
    </p:spTree>
    <p:extLst>
      <p:ext uri="{BB962C8B-B14F-4D97-AF65-F5344CB8AC3E}">
        <p14:creationId xmlns:p14="http://schemas.microsoft.com/office/powerpoint/2010/main" val="193418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scholars who take a ride to and from school by way of a car or private vehicle, you will be dropped off at the Car Circle, which is located on the northern end of campus, behind Building 5 and the Gymnasium.  Scholars will be dropped off in the mornings at the Car Circle and will enter campus at the double doors between the Gym and Building 5 and can either remain in the courtyard or go to the Cafeteria for breakfast.  </a:t>
            </a:r>
          </a:p>
          <a:p>
            <a:endParaRPr lang="en-US" dirty="0"/>
          </a:p>
          <a:p>
            <a:r>
              <a:rPr lang="en-US" dirty="0"/>
              <a:t>At the end of each school day, car-riders will exit campus from the same doors between the Gym and Building 5 to access the car circle.  Scholars are to wait patiently and be on the look out for their ride in the car line.  Scholars are not permitted to walk across the drive to the parking lot to get picked up.</a:t>
            </a:r>
          </a:p>
        </p:txBody>
      </p:sp>
      <p:sp>
        <p:nvSpPr>
          <p:cNvPr id="4" name="Slide Number Placeholder 3"/>
          <p:cNvSpPr>
            <a:spLocks noGrp="1"/>
          </p:cNvSpPr>
          <p:nvPr>
            <p:ph type="sldNum" sz="quarter" idx="5"/>
          </p:nvPr>
        </p:nvSpPr>
        <p:spPr/>
        <p:txBody>
          <a:bodyPr/>
          <a:lstStyle/>
          <a:p>
            <a:fld id="{C265AF41-9F94-4734-A58C-2119C2EF3015}" type="slidenum">
              <a:rPr lang="en-US" smtClean="0"/>
              <a:t>2</a:t>
            </a:fld>
            <a:endParaRPr lang="en-US"/>
          </a:p>
        </p:txBody>
      </p:sp>
    </p:spTree>
    <p:extLst>
      <p:ext uri="{BB962C8B-B14F-4D97-AF65-F5344CB8AC3E}">
        <p14:creationId xmlns:p14="http://schemas.microsoft.com/office/powerpoint/2010/main" val="362302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scholars who will be walking to and from school, you will follow these processes:</a:t>
            </a:r>
          </a:p>
          <a:p>
            <a:endParaRPr lang="en-US" dirty="0"/>
          </a:p>
          <a:p>
            <a:pPr marL="171450" indent="-171450">
              <a:buFont typeface="Arial" panose="020B0604020202020204" pitchFamily="34" charset="0"/>
              <a:buChar char="•"/>
            </a:pPr>
            <a:r>
              <a:rPr lang="en-US" dirty="0"/>
              <a:t>In the morning, scholars will enter school grounds through the chain link gate that is located just past the school marquee digital sign.  You will cross the drive, when the school official gives you the okay to across, and take the sidewalk to the back of the school and enter campus through the double doors to the main courtyard.  Scholars can remain in the main courtyard or go to the cafeteria to eat school breakfast.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the end of the school day, all walkers will exit campus through the front of the school.  Scholars will walk past the flagpole across the drive to the sidewalk just south of the drive and exit campus.  Scholars can walk south down 16</a:t>
            </a:r>
            <a:r>
              <a:rPr lang="en-US" baseline="30000" dirty="0"/>
              <a:t>th</a:t>
            </a:r>
            <a:r>
              <a:rPr lang="en-US" dirty="0"/>
              <a:t> Street or wait for direction from the school crossing guard to walk north or east towards Campbell Park.</a:t>
            </a:r>
          </a:p>
        </p:txBody>
      </p:sp>
      <p:sp>
        <p:nvSpPr>
          <p:cNvPr id="4" name="Slide Number Placeholder 3"/>
          <p:cNvSpPr>
            <a:spLocks noGrp="1"/>
          </p:cNvSpPr>
          <p:nvPr>
            <p:ph type="sldNum" sz="quarter" idx="5"/>
          </p:nvPr>
        </p:nvSpPr>
        <p:spPr/>
        <p:txBody>
          <a:bodyPr/>
          <a:lstStyle/>
          <a:p>
            <a:fld id="{C265AF41-9F94-4734-A58C-2119C2EF3015}" type="slidenum">
              <a:rPr lang="en-US" smtClean="0"/>
              <a:t>3</a:t>
            </a:fld>
            <a:endParaRPr lang="en-US"/>
          </a:p>
        </p:txBody>
      </p:sp>
    </p:spTree>
    <p:extLst>
      <p:ext uri="{BB962C8B-B14F-4D97-AF65-F5344CB8AC3E}">
        <p14:creationId xmlns:p14="http://schemas.microsoft.com/office/powerpoint/2010/main" val="401335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Bike riders will enter campus each morning through the chain link gate located on 6</a:t>
            </a:r>
            <a:r>
              <a:rPr lang="en-US" baseline="30000" dirty="0"/>
              <a:t>th</a:t>
            </a:r>
            <a:r>
              <a:rPr lang="en-US" dirty="0"/>
              <a:t> Avenue South.  Scholars are to take the sidewalk path to the bike rack.  All bike riders should lock their bikes up with a lock.  The school is not responsible for a stolen bicycle, especially if you failed to lock it.  You will then take the sidewalk and enter campus through the doors between the gym and building 5 to either the courtyard or to the cafeteria for school breakfast.</a:t>
            </a:r>
          </a:p>
          <a:p>
            <a:endParaRPr lang="en-US" dirty="0"/>
          </a:p>
          <a:p>
            <a:r>
              <a:rPr lang="en-US" dirty="0"/>
              <a:t>In the afternoon, scholars who ride bikes will exit campus through the doors between the gym and building 5.  Bike riders will then exit campus through the gate at 6</a:t>
            </a:r>
            <a:r>
              <a:rPr lang="en-US" baseline="30000" dirty="0"/>
              <a:t>th</a:t>
            </a:r>
            <a:r>
              <a:rPr lang="en-US" dirty="0"/>
              <a:t> Avenue South to 16</a:t>
            </a:r>
            <a:r>
              <a:rPr lang="en-US" baseline="30000" dirty="0"/>
              <a:t>th</a:t>
            </a:r>
            <a:r>
              <a:rPr lang="en-US" dirty="0"/>
              <a:t> Street and then either go north or south.</a:t>
            </a:r>
          </a:p>
        </p:txBody>
      </p:sp>
      <p:sp>
        <p:nvSpPr>
          <p:cNvPr id="4" name="Slide Number Placeholder 3"/>
          <p:cNvSpPr>
            <a:spLocks noGrp="1"/>
          </p:cNvSpPr>
          <p:nvPr>
            <p:ph type="sldNum" sz="quarter" idx="5"/>
          </p:nvPr>
        </p:nvSpPr>
        <p:spPr/>
        <p:txBody>
          <a:bodyPr/>
          <a:lstStyle/>
          <a:p>
            <a:fld id="{C265AF41-9F94-4734-A58C-2119C2EF3015}" type="slidenum">
              <a:rPr lang="en-US" smtClean="0"/>
              <a:t>4</a:t>
            </a:fld>
            <a:endParaRPr lang="en-US"/>
          </a:p>
        </p:txBody>
      </p:sp>
    </p:spTree>
    <p:extLst>
      <p:ext uri="{BB962C8B-B14F-4D97-AF65-F5344CB8AC3E}">
        <p14:creationId xmlns:p14="http://schemas.microsoft.com/office/powerpoint/2010/main" val="422219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scholars who ride a bus to school, you will be dropped off each morning in the school bus circle.  You will enter campus through the steel gate between buildings 2 and 3 and go to the main courtyard or the cafeteria for school breakfast.</a:t>
            </a:r>
          </a:p>
          <a:p>
            <a:endParaRPr lang="en-US" dirty="0"/>
          </a:p>
          <a:p>
            <a:r>
              <a:rPr lang="en-US" dirty="0"/>
              <a:t>At the end of the school day, you will exit towards the bus circle through the steel gate between buildings 2 and 3.  While at the bus circle, you will look at the board, which has the busses listed in order by bus number.  If your bus has arrived, you may enter the bus.  If the bus has not arrived, you are expected to stand and wait patiently or sit on the benches and wait patiently until your bus arrives. Staff members on duty will give approval for when you can board the bus when it arrives.</a:t>
            </a:r>
          </a:p>
        </p:txBody>
      </p:sp>
      <p:sp>
        <p:nvSpPr>
          <p:cNvPr id="4" name="Slide Number Placeholder 3"/>
          <p:cNvSpPr>
            <a:spLocks noGrp="1"/>
          </p:cNvSpPr>
          <p:nvPr>
            <p:ph type="sldNum" sz="quarter" idx="5"/>
          </p:nvPr>
        </p:nvSpPr>
        <p:spPr/>
        <p:txBody>
          <a:bodyPr/>
          <a:lstStyle/>
          <a:p>
            <a:fld id="{C265AF41-9F94-4734-A58C-2119C2EF3015}" type="slidenum">
              <a:rPr lang="en-US" smtClean="0"/>
              <a:t>5</a:t>
            </a:fld>
            <a:endParaRPr lang="en-US"/>
          </a:p>
        </p:txBody>
      </p:sp>
    </p:spTree>
    <p:extLst>
      <p:ext uri="{BB962C8B-B14F-4D97-AF65-F5344CB8AC3E}">
        <p14:creationId xmlns:p14="http://schemas.microsoft.com/office/powerpoint/2010/main" val="254233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C91D-FCA2-497D-BB48-F7D5CD9E9F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41828F-270E-446C-814E-30057A0CE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6EF69C-7F98-41C5-9F5C-2C1DDDFBF658}"/>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5" name="Footer Placeholder 4">
            <a:extLst>
              <a:ext uri="{FF2B5EF4-FFF2-40B4-BE49-F238E27FC236}">
                <a16:creationId xmlns:a16="http://schemas.microsoft.com/office/drawing/2014/main" id="{EC3574F7-A13A-4810-A533-E00765F46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F930B-61DE-400F-90CD-3A43CE66C541}"/>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313468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B35B-A261-43A2-A180-A5465F52A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A73580-75EC-4873-BA53-A6BA7EBB7D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AB47E-3790-4847-A021-A9F08BFABEF2}"/>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5" name="Footer Placeholder 4">
            <a:extLst>
              <a:ext uri="{FF2B5EF4-FFF2-40B4-BE49-F238E27FC236}">
                <a16:creationId xmlns:a16="http://schemas.microsoft.com/office/drawing/2014/main" id="{B23B8F91-DD0C-4C1C-AF9C-D6F5306B9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2BB7C-E6AC-42F7-8EB0-C342507C5AFA}"/>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299771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46AFE-5E2B-42E3-A3FD-E2F453BB88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0D9263-8FD9-4D61-913C-12DA0A208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FA6E6-FF04-43BA-938A-89022036CA8A}"/>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5" name="Footer Placeholder 4">
            <a:extLst>
              <a:ext uri="{FF2B5EF4-FFF2-40B4-BE49-F238E27FC236}">
                <a16:creationId xmlns:a16="http://schemas.microsoft.com/office/drawing/2014/main" id="{DF69D5EF-C6B0-4531-8742-0072BE5C8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4CC8C-FC41-48E8-A7EF-28DA9ED8AF55}"/>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29817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AAAF-A399-447D-BA7C-BC73682E7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431AB-A9FB-469E-8F17-7A3BB38D1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65F7A-89E0-450C-A4E2-A5C00E1A8ECC}"/>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5" name="Footer Placeholder 4">
            <a:extLst>
              <a:ext uri="{FF2B5EF4-FFF2-40B4-BE49-F238E27FC236}">
                <a16:creationId xmlns:a16="http://schemas.microsoft.com/office/drawing/2014/main" id="{D164762E-1953-4B31-9AB3-BCA67650B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1949F-1AA6-4F1A-89DC-BF15C1CD0DD4}"/>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163684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F942-8CD6-4E5B-A171-E1EF5A820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0B52B2-CE56-41E2-B1CB-A3F9E1FF6A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908F45-9029-4DBB-9D48-D7891492C798}"/>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5" name="Footer Placeholder 4">
            <a:extLst>
              <a:ext uri="{FF2B5EF4-FFF2-40B4-BE49-F238E27FC236}">
                <a16:creationId xmlns:a16="http://schemas.microsoft.com/office/drawing/2014/main" id="{E43D492E-2FA8-4A90-8B12-352F12538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2716A-00DA-42BC-9A5F-CCE5EEA20979}"/>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206277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6ADD-4438-4390-943F-A53709A99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9A92E-B381-424F-80F7-96B41947FF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3890BC-242D-417D-8725-075F25B62C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6D9688-2DBB-4D98-B4FE-A6B906D79D7D}"/>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6" name="Footer Placeholder 5">
            <a:extLst>
              <a:ext uri="{FF2B5EF4-FFF2-40B4-BE49-F238E27FC236}">
                <a16:creationId xmlns:a16="http://schemas.microsoft.com/office/drawing/2014/main" id="{3CE40095-3268-4A32-A3DF-66B7C67F8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43CCD-1E9B-41A5-8090-3C6F3923133F}"/>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69229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EC94-30E3-42A4-96CB-427920C9E5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38140A-E0C3-4424-80D2-9114C89F3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3A0360-7E2C-40F6-B537-DBCED639C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5ACA8E-4B83-47D3-8780-ACBB826C4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25FB8F-5DEB-4B5F-B046-5AEDC55CAB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2F40D-27D8-4EBC-AC2F-BC11D30075C1}"/>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8" name="Footer Placeholder 7">
            <a:extLst>
              <a:ext uri="{FF2B5EF4-FFF2-40B4-BE49-F238E27FC236}">
                <a16:creationId xmlns:a16="http://schemas.microsoft.com/office/drawing/2014/main" id="{BC34E7A9-0C96-449B-A62D-5D403C20BE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480ED-C3B5-425E-A7BB-0AF48D18214D}"/>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21403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8AED-5071-4417-AE8B-46D8C52D41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70587-3841-4898-8B88-40229A0C19EE}"/>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4" name="Footer Placeholder 3">
            <a:extLst>
              <a:ext uri="{FF2B5EF4-FFF2-40B4-BE49-F238E27FC236}">
                <a16:creationId xmlns:a16="http://schemas.microsoft.com/office/drawing/2014/main" id="{DD3F4476-3AAC-47DD-80DE-5726E4396A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FA245A-1BB8-45F4-907C-F10E0F863372}"/>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192411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24E1D-624C-440F-BFF4-B08214992AA4}"/>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3" name="Footer Placeholder 2">
            <a:extLst>
              <a:ext uri="{FF2B5EF4-FFF2-40B4-BE49-F238E27FC236}">
                <a16:creationId xmlns:a16="http://schemas.microsoft.com/office/drawing/2014/main" id="{B44823A4-7A68-4E04-A6EB-A346429029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8EC6E-997C-4F1B-8204-E5AA291B12FC}"/>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37807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CB7A-9EAB-4E71-8A6E-45C48EF1F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2D1F6B-D77B-4ED3-8AF8-82F05CE37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5A4FCF-CDDA-44EA-9AA2-5AE2BD18B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46A93-C53A-4E47-999D-2DCD9F03CE92}"/>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6" name="Footer Placeholder 5">
            <a:extLst>
              <a:ext uri="{FF2B5EF4-FFF2-40B4-BE49-F238E27FC236}">
                <a16:creationId xmlns:a16="http://schemas.microsoft.com/office/drawing/2014/main" id="{22CDAC95-4F45-4C8C-AE5D-7D43B4D46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9FAF0B-97D1-4454-A3F2-06FE012A0D19}"/>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7737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4F96-BB58-466C-AD92-350C361D2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743794-CBFB-4DF8-A049-F7B81780F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6E389C-7A96-4E22-827A-61F6E2ED2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CB5EE-694A-44E2-AE31-3E91E4932759}"/>
              </a:ext>
            </a:extLst>
          </p:cNvPr>
          <p:cNvSpPr>
            <a:spLocks noGrp="1"/>
          </p:cNvSpPr>
          <p:nvPr>
            <p:ph type="dt" sz="half" idx="10"/>
          </p:nvPr>
        </p:nvSpPr>
        <p:spPr/>
        <p:txBody>
          <a:bodyPr/>
          <a:lstStyle/>
          <a:p>
            <a:fld id="{DD27F448-D91D-4EC3-877E-2F3C36EF462C}" type="datetimeFigureOut">
              <a:rPr lang="en-US" smtClean="0"/>
              <a:t>8/9/2023</a:t>
            </a:fld>
            <a:endParaRPr lang="en-US"/>
          </a:p>
        </p:txBody>
      </p:sp>
      <p:sp>
        <p:nvSpPr>
          <p:cNvPr id="6" name="Footer Placeholder 5">
            <a:extLst>
              <a:ext uri="{FF2B5EF4-FFF2-40B4-BE49-F238E27FC236}">
                <a16:creationId xmlns:a16="http://schemas.microsoft.com/office/drawing/2014/main" id="{D32C5E6D-A259-4F57-9E6B-DECBFD8CB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72CB3-F5EA-4FC7-82A0-F8B72EEDE7E9}"/>
              </a:ext>
            </a:extLst>
          </p:cNvPr>
          <p:cNvSpPr>
            <a:spLocks noGrp="1"/>
          </p:cNvSpPr>
          <p:nvPr>
            <p:ph type="sldNum" sz="quarter" idx="12"/>
          </p:nvPr>
        </p:nvSpPr>
        <p:spPr/>
        <p:txBody>
          <a:bodyPr/>
          <a:lstStyle/>
          <a:p>
            <a:fld id="{BAEBF5C9-CC13-452A-96C0-4626CF667F1E}" type="slidenum">
              <a:rPr lang="en-US" smtClean="0"/>
              <a:t>‹#›</a:t>
            </a:fld>
            <a:endParaRPr lang="en-US"/>
          </a:p>
        </p:txBody>
      </p:sp>
    </p:spTree>
    <p:extLst>
      <p:ext uri="{BB962C8B-B14F-4D97-AF65-F5344CB8AC3E}">
        <p14:creationId xmlns:p14="http://schemas.microsoft.com/office/powerpoint/2010/main" val="330403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D37B3C-6011-4091-A2D5-33B574D05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00E45-2907-46B9-96DC-1890394A0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11438-6FA5-4806-B40E-F0C57BC40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7F448-D91D-4EC3-877E-2F3C36EF462C}" type="datetimeFigureOut">
              <a:rPr lang="en-US" smtClean="0"/>
              <a:t>8/9/2023</a:t>
            </a:fld>
            <a:endParaRPr lang="en-US"/>
          </a:p>
        </p:txBody>
      </p:sp>
      <p:sp>
        <p:nvSpPr>
          <p:cNvPr id="5" name="Footer Placeholder 4">
            <a:extLst>
              <a:ext uri="{FF2B5EF4-FFF2-40B4-BE49-F238E27FC236}">
                <a16:creationId xmlns:a16="http://schemas.microsoft.com/office/drawing/2014/main" id="{00168BFA-6491-481C-8739-27CA2C2CA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72FFCF-002B-4E2E-BFF7-1128C37CE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BF5C9-CC13-452A-96C0-4626CF667F1E}" type="slidenum">
              <a:rPr lang="en-US" smtClean="0"/>
              <a:t>‹#›</a:t>
            </a:fld>
            <a:endParaRPr lang="en-US"/>
          </a:p>
        </p:txBody>
      </p:sp>
    </p:spTree>
    <p:extLst>
      <p:ext uri="{BB962C8B-B14F-4D97-AF65-F5344CB8AC3E}">
        <p14:creationId xmlns:p14="http://schemas.microsoft.com/office/powerpoint/2010/main" val="978928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uilding with a sign on the front&#10;&#10;Description automatically generated">
            <a:extLst>
              <a:ext uri="{FF2B5EF4-FFF2-40B4-BE49-F238E27FC236}">
                <a16:creationId xmlns:a16="http://schemas.microsoft.com/office/drawing/2014/main" id="{71A1F65D-D4DC-4381-9444-B334E0D86719}"/>
              </a:ext>
            </a:extLst>
          </p:cNvPr>
          <p:cNvPicPr>
            <a:picLocks noChangeAspect="1"/>
          </p:cNvPicPr>
          <p:nvPr/>
        </p:nvPicPr>
        <p:blipFill rotWithShape="1">
          <a:blip r:embed="rId2">
            <a:extLst>
              <a:ext uri="{28A0092B-C50C-407E-A947-70E740481C1C}">
                <a14:useLocalDpi xmlns:a14="http://schemas.microsoft.com/office/drawing/2010/main" val="0"/>
              </a:ext>
            </a:extLst>
          </a:blip>
          <a:srcRect t="15707" r="-1" b="22305"/>
          <a:stretch/>
        </p:blipFill>
        <p:spPr>
          <a:xfrm>
            <a:off x="2" y="10"/>
            <a:ext cx="12191271" cy="6857989"/>
          </a:xfrm>
          <a:custGeom>
            <a:avLst/>
            <a:gdLst/>
            <a:ahLst/>
            <a:cxnLst/>
            <a:rect l="l" t="t" r="r" b="b"/>
            <a:pathLst>
              <a:path w="12191271" h="6850048">
                <a:moveTo>
                  <a:pt x="636938" y="0"/>
                </a:moveTo>
                <a:lnTo>
                  <a:pt x="12191271" y="0"/>
                </a:lnTo>
                <a:lnTo>
                  <a:pt x="12191271" y="34"/>
                </a:lnTo>
                <a:lnTo>
                  <a:pt x="12188836" y="26696"/>
                </a:lnTo>
                <a:cubicBezTo>
                  <a:pt x="12159738" y="43228"/>
                  <a:pt x="12151834" y="118002"/>
                  <a:pt x="12131136" y="168244"/>
                </a:cubicBezTo>
                <a:cubicBezTo>
                  <a:pt x="12124808" y="199505"/>
                  <a:pt x="12149886" y="254732"/>
                  <a:pt x="12134482" y="260696"/>
                </a:cubicBezTo>
                <a:cubicBezTo>
                  <a:pt x="12141738" y="278745"/>
                  <a:pt x="12126232" y="287417"/>
                  <a:pt x="12123358" y="303160"/>
                </a:cubicBezTo>
                <a:cubicBezTo>
                  <a:pt x="12127622" y="318147"/>
                  <a:pt x="12122174" y="322795"/>
                  <a:pt x="12119930" y="334153"/>
                </a:cubicBezTo>
                <a:cubicBezTo>
                  <a:pt x="12122824" y="340739"/>
                  <a:pt x="12121652" y="350621"/>
                  <a:pt x="12117292" y="352523"/>
                </a:cubicBezTo>
                <a:cubicBezTo>
                  <a:pt x="12108502" y="344302"/>
                  <a:pt x="12109672" y="380554"/>
                  <a:pt x="12103022" y="380764"/>
                </a:cubicBezTo>
                <a:cubicBezTo>
                  <a:pt x="12099682" y="400323"/>
                  <a:pt x="12099092" y="490383"/>
                  <a:pt x="12087384" y="501357"/>
                </a:cubicBezTo>
                <a:cubicBezTo>
                  <a:pt x="12078470" y="540103"/>
                  <a:pt x="12088892" y="604695"/>
                  <a:pt x="12086884" y="621818"/>
                </a:cubicBezTo>
                <a:cubicBezTo>
                  <a:pt x="12103872" y="645808"/>
                  <a:pt x="12046274" y="710838"/>
                  <a:pt x="12037912" y="783603"/>
                </a:cubicBezTo>
                <a:cubicBezTo>
                  <a:pt x="12038728" y="794128"/>
                  <a:pt x="12038178" y="799388"/>
                  <a:pt x="12033652" y="800460"/>
                </a:cubicBezTo>
                <a:cubicBezTo>
                  <a:pt x="12030680" y="822866"/>
                  <a:pt x="12018000" y="839465"/>
                  <a:pt x="12021616" y="857543"/>
                </a:cubicBezTo>
                <a:cubicBezTo>
                  <a:pt x="12012916" y="850673"/>
                  <a:pt x="12020790" y="891755"/>
                  <a:pt x="12011726" y="892266"/>
                </a:cubicBezTo>
                <a:cubicBezTo>
                  <a:pt x="12007210" y="905052"/>
                  <a:pt x="11997872" y="927582"/>
                  <a:pt x="11994512" y="934260"/>
                </a:cubicBezTo>
                <a:lnTo>
                  <a:pt x="11991560" y="932336"/>
                </a:lnTo>
                <a:lnTo>
                  <a:pt x="11990514" y="940487"/>
                </a:lnTo>
                <a:lnTo>
                  <a:pt x="11988602" y="958836"/>
                </a:lnTo>
                <a:cubicBezTo>
                  <a:pt x="11985966" y="966456"/>
                  <a:pt x="11975758" y="977088"/>
                  <a:pt x="11974700" y="986207"/>
                </a:cubicBezTo>
                <a:cubicBezTo>
                  <a:pt x="11970938" y="1004735"/>
                  <a:pt x="11977876" y="1007075"/>
                  <a:pt x="11982258" y="1013556"/>
                </a:cubicBezTo>
                <a:cubicBezTo>
                  <a:pt x="11981214" y="1026451"/>
                  <a:pt x="11971950" y="1050442"/>
                  <a:pt x="11968448" y="1063580"/>
                </a:cubicBezTo>
                <a:cubicBezTo>
                  <a:pt x="11964708" y="1069989"/>
                  <a:pt x="11969836" y="1093522"/>
                  <a:pt x="11961240" y="1092388"/>
                </a:cubicBezTo>
                <a:cubicBezTo>
                  <a:pt x="11960426" y="1105603"/>
                  <a:pt x="11958786" y="1112923"/>
                  <a:pt x="11957400" y="1120089"/>
                </a:cubicBezTo>
                <a:lnTo>
                  <a:pt x="11952458" y="1136369"/>
                </a:lnTo>
                <a:cubicBezTo>
                  <a:pt x="11950090" y="1140925"/>
                  <a:pt x="11948538" y="1146011"/>
                  <a:pt x="11948726" y="1152132"/>
                </a:cubicBezTo>
                <a:lnTo>
                  <a:pt x="11949742" y="1158140"/>
                </a:lnTo>
                <a:lnTo>
                  <a:pt x="11948154" y="1158608"/>
                </a:lnTo>
                <a:cubicBezTo>
                  <a:pt x="11945686" y="1158803"/>
                  <a:pt x="11928734" y="1161056"/>
                  <a:pt x="11927260" y="1180442"/>
                </a:cubicBezTo>
                <a:cubicBezTo>
                  <a:pt x="11921496" y="1192709"/>
                  <a:pt x="11919204" y="1203402"/>
                  <a:pt x="11915994" y="1221353"/>
                </a:cubicBezTo>
                <a:cubicBezTo>
                  <a:pt x="11915516" y="1232713"/>
                  <a:pt x="11926308" y="1235102"/>
                  <a:pt x="11924388" y="1248604"/>
                </a:cubicBezTo>
                <a:cubicBezTo>
                  <a:pt x="11911346" y="1301115"/>
                  <a:pt x="11929638" y="1279167"/>
                  <a:pt x="11916648" y="1307095"/>
                </a:cubicBezTo>
                <a:cubicBezTo>
                  <a:pt x="11915436" y="1312439"/>
                  <a:pt x="11915606" y="1317191"/>
                  <a:pt x="11916360" y="1321583"/>
                </a:cubicBezTo>
                <a:lnTo>
                  <a:pt x="11918132" y="1328373"/>
                </a:lnTo>
                <a:lnTo>
                  <a:pt x="11911374" y="1349635"/>
                </a:lnTo>
                <a:cubicBezTo>
                  <a:pt x="11908688" y="1360345"/>
                  <a:pt x="11906470" y="1371840"/>
                  <a:pt x="11904778" y="1383852"/>
                </a:cubicBezTo>
                <a:cubicBezTo>
                  <a:pt x="11907652" y="1387748"/>
                  <a:pt x="11902226" y="1395665"/>
                  <a:pt x="11900890" y="1399838"/>
                </a:cubicBezTo>
                <a:cubicBezTo>
                  <a:pt x="11902940" y="1400643"/>
                  <a:pt x="11902928" y="1410976"/>
                  <a:pt x="11900874" y="1413889"/>
                </a:cubicBezTo>
                <a:cubicBezTo>
                  <a:pt x="11886092" y="1485537"/>
                  <a:pt x="11909474" y="1450776"/>
                  <a:pt x="11893500" y="1491153"/>
                </a:cubicBezTo>
                <a:cubicBezTo>
                  <a:pt x="11892154" y="1498399"/>
                  <a:pt x="11892622" y="1504376"/>
                  <a:pt x="11893858" y="1509677"/>
                </a:cubicBezTo>
                <a:lnTo>
                  <a:pt x="11897264" y="1519651"/>
                </a:lnTo>
                <a:lnTo>
                  <a:pt x="11895090" y="1525679"/>
                </a:lnTo>
                <a:cubicBezTo>
                  <a:pt x="11892484" y="1550498"/>
                  <a:pt x="11896104" y="1559433"/>
                  <a:pt x="11890274" y="1572282"/>
                </a:cubicBezTo>
                <a:cubicBezTo>
                  <a:pt x="11897250" y="1597020"/>
                  <a:pt x="11889764" y="1586796"/>
                  <a:pt x="11886744" y="1602539"/>
                </a:cubicBezTo>
                <a:cubicBezTo>
                  <a:pt x="11883642" y="1614697"/>
                  <a:pt x="11882502" y="1589859"/>
                  <a:pt x="11880728" y="1602238"/>
                </a:cubicBezTo>
                <a:cubicBezTo>
                  <a:pt x="11881720" y="1616707"/>
                  <a:pt x="11874476" y="1613372"/>
                  <a:pt x="11875940" y="1628576"/>
                </a:cubicBezTo>
                <a:cubicBezTo>
                  <a:pt x="11881788" y="1627172"/>
                  <a:pt x="11872080" y="1656092"/>
                  <a:pt x="11876794" y="1658841"/>
                </a:cubicBezTo>
                <a:lnTo>
                  <a:pt x="11876694" y="1659046"/>
                </a:lnTo>
                <a:cubicBezTo>
                  <a:pt x="11866634" y="1667627"/>
                  <a:pt x="11851866" y="1763404"/>
                  <a:pt x="11841806" y="1771984"/>
                </a:cubicBezTo>
                <a:cubicBezTo>
                  <a:pt x="11810410" y="1824881"/>
                  <a:pt x="11780100" y="1952023"/>
                  <a:pt x="11765636" y="2016516"/>
                </a:cubicBezTo>
                <a:cubicBezTo>
                  <a:pt x="11751172" y="2081009"/>
                  <a:pt x="11756430" y="2114985"/>
                  <a:pt x="11755018" y="2158942"/>
                </a:cubicBezTo>
                <a:lnTo>
                  <a:pt x="11756288" y="2240371"/>
                </a:lnTo>
                <a:lnTo>
                  <a:pt x="11751858" y="2253578"/>
                </a:lnTo>
                <a:cubicBezTo>
                  <a:pt x="11750642" y="2255242"/>
                  <a:pt x="11750294" y="2257858"/>
                  <a:pt x="11752262" y="2273603"/>
                </a:cubicBezTo>
                <a:cubicBezTo>
                  <a:pt x="11740738" y="2308149"/>
                  <a:pt x="11737736" y="2368195"/>
                  <a:pt x="11722998" y="2393147"/>
                </a:cubicBezTo>
                <a:cubicBezTo>
                  <a:pt x="11727870" y="2391170"/>
                  <a:pt x="11729790" y="2408227"/>
                  <a:pt x="11726462" y="2418325"/>
                </a:cubicBezTo>
                <a:cubicBezTo>
                  <a:pt x="11745428" y="2412080"/>
                  <a:pt x="11706204" y="2455637"/>
                  <a:pt x="11717312" y="2469703"/>
                </a:cubicBezTo>
                <a:cubicBezTo>
                  <a:pt x="11706060" y="2466046"/>
                  <a:pt x="11682162" y="2507996"/>
                  <a:pt x="11689052" y="2534428"/>
                </a:cubicBezTo>
                <a:cubicBezTo>
                  <a:pt x="11683298" y="2568704"/>
                  <a:pt x="11671550" y="2590146"/>
                  <a:pt x="11671572" y="2628315"/>
                </a:cubicBezTo>
                <a:cubicBezTo>
                  <a:pt x="11669958" y="2628904"/>
                  <a:pt x="11668516" y="2630315"/>
                  <a:pt x="11667202" y="2632291"/>
                </a:cubicBezTo>
                <a:lnTo>
                  <a:pt x="11663792" y="2639275"/>
                </a:lnTo>
                <a:lnTo>
                  <a:pt x="11663828" y="2640882"/>
                </a:lnTo>
                <a:cubicBezTo>
                  <a:pt x="11663260" y="2646928"/>
                  <a:pt x="11662318" y="2649787"/>
                  <a:pt x="11661216" y="2651232"/>
                </a:cubicBezTo>
                <a:lnTo>
                  <a:pt x="11659736" y="2651998"/>
                </a:lnTo>
                <a:lnTo>
                  <a:pt x="11657658" y="2658628"/>
                </a:lnTo>
                <a:lnTo>
                  <a:pt x="11652798" y="2670425"/>
                </a:lnTo>
                <a:lnTo>
                  <a:pt x="11652608" y="2673819"/>
                </a:lnTo>
                <a:lnTo>
                  <a:pt x="11646398" y="2693461"/>
                </a:lnTo>
                <a:lnTo>
                  <a:pt x="11646654" y="2694295"/>
                </a:lnTo>
                <a:cubicBezTo>
                  <a:pt x="11647086" y="2696613"/>
                  <a:pt x="11647138" y="2699170"/>
                  <a:pt x="11646396" y="2702293"/>
                </a:cubicBezTo>
                <a:cubicBezTo>
                  <a:pt x="11652536" y="2705759"/>
                  <a:pt x="11647852" y="2707391"/>
                  <a:pt x="11645122" y="2716295"/>
                </a:cubicBezTo>
                <a:cubicBezTo>
                  <a:pt x="11654048" y="2723663"/>
                  <a:pt x="11643268" y="2743972"/>
                  <a:pt x="11646406" y="2755554"/>
                </a:cubicBezTo>
                <a:cubicBezTo>
                  <a:pt x="11644200" y="2761932"/>
                  <a:pt x="11642026" y="2768809"/>
                  <a:pt x="11639970" y="2776095"/>
                </a:cubicBezTo>
                <a:lnTo>
                  <a:pt x="11638858" y="2780546"/>
                </a:lnTo>
                <a:lnTo>
                  <a:pt x="11638912" y="2780766"/>
                </a:lnTo>
                <a:cubicBezTo>
                  <a:pt x="11638832" y="2782014"/>
                  <a:pt x="11638528" y="2783583"/>
                  <a:pt x="11637890" y="2785722"/>
                </a:cubicBezTo>
                <a:lnTo>
                  <a:pt x="11636832" y="2788662"/>
                </a:lnTo>
                <a:lnTo>
                  <a:pt x="11634674" y="2797295"/>
                </a:lnTo>
                <a:lnTo>
                  <a:pt x="11634434" y="2801139"/>
                </a:lnTo>
                <a:cubicBezTo>
                  <a:pt x="11635286" y="2816294"/>
                  <a:pt x="11647702" y="2823339"/>
                  <a:pt x="11638528" y="2839295"/>
                </a:cubicBezTo>
                <a:cubicBezTo>
                  <a:pt x="11636094" y="2865138"/>
                  <a:pt x="11641034" y="2884181"/>
                  <a:pt x="11634070" y="2906237"/>
                </a:cubicBezTo>
                <a:cubicBezTo>
                  <a:pt x="11631818" y="2930445"/>
                  <a:pt x="11632514" y="2952380"/>
                  <a:pt x="11628506" y="2972091"/>
                </a:cubicBezTo>
                <a:cubicBezTo>
                  <a:pt x="11629844" y="2981191"/>
                  <a:pt x="11625508" y="2988486"/>
                  <a:pt x="11625932" y="2995729"/>
                </a:cubicBezTo>
                <a:cubicBezTo>
                  <a:pt x="11626358" y="3002972"/>
                  <a:pt x="11636102" y="3002605"/>
                  <a:pt x="11631060" y="3015551"/>
                </a:cubicBezTo>
                <a:cubicBezTo>
                  <a:pt x="11639036" y="3026970"/>
                  <a:pt x="11634852" y="3046550"/>
                  <a:pt x="11634862" y="3052653"/>
                </a:cubicBezTo>
                <a:lnTo>
                  <a:pt x="11638472" y="3085161"/>
                </a:lnTo>
                <a:lnTo>
                  <a:pt x="11617590" y="3113393"/>
                </a:lnTo>
                <a:cubicBezTo>
                  <a:pt x="11621846" y="3121866"/>
                  <a:pt x="11613122" y="3148828"/>
                  <a:pt x="11622718" y="3149063"/>
                </a:cubicBezTo>
                <a:cubicBezTo>
                  <a:pt x="11620874" y="3159401"/>
                  <a:pt x="11616380" y="3164407"/>
                  <a:pt x="11622820" y="3163072"/>
                </a:cubicBezTo>
                <a:cubicBezTo>
                  <a:pt x="11622276" y="3170605"/>
                  <a:pt x="11620826" y="3184783"/>
                  <a:pt x="11619438" y="3194257"/>
                </a:cubicBezTo>
                <a:lnTo>
                  <a:pt x="11614494" y="3219915"/>
                </a:lnTo>
                <a:lnTo>
                  <a:pt x="11613098" y="3221731"/>
                </a:lnTo>
                <a:cubicBezTo>
                  <a:pt x="11612634" y="3224213"/>
                  <a:pt x="11612392" y="3231115"/>
                  <a:pt x="11611708" y="3234801"/>
                </a:cubicBezTo>
                <a:lnTo>
                  <a:pt x="11609006" y="3243851"/>
                </a:lnTo>
                <a:cubicBezTo>
                  <a:pt x="11607894" y="3246676"/>
                  <a:pt x="11606598" y="3249062"/>
                  <a:pt x="11605054" y="3250812"/>
                </a:cubicBezTo>
                <a:cubicBezTo>
                  <a:pt x="11608816" y="3286401"/>
                  <a:pt x="11599242" y="3315146"/>
                  <a:pt x="11596882" y="3351401"/>
                </a:cubicBezTo>
                <a:cubicBezTo>
                  <a:pt x="11606320" y="3370932"/>
                  <a:pt x="11574486" y="3407777"/>
                  <a:pt x="11562942" y="3412738"/>
                </a:cubicBezTo>
                <a:cubicBezTo>
                  <a:pt x="11558508" y="3443835"/>
                  <a:pt x="11567878" y="3479425"/>
                  <a:pt x="11562930" y="3515212"/>
                </a:cubicBezTo>
                <a:lnTo>
                  <a:pt x="11545452" y="3647527"/>
                </a:lnTo>
                <a:cubicBezTo>
                  <a:pt x="11538634" y="3726778"/>
                  <a:pt x="11536610" y="3789073"/>
                  <a:pt x="11537114" y="3864465"/>
                </a:cubicBezTo>
                <a:cubicBezTo>
                  <a:pt x="11537618" y="3939858"/>
                  <a:pt x="11535598" y="4034053"/>
                  <a:pt x="11548476" y="4099881"/>
                </a:cubicBezTo>
                <a:lnTo>
                  <a:pt x="11552432" y="4165133"/>
                </a:lnTo>
                <a:lnTo>
                  <a:pt x="11552732" y="4173457"/>
                </a:lnTo>
                <a:cubicBezTo>
                  <a:pt x="11546540" y="4200651"/>
                  <a:pt x="11557802" y="4228513"/>
                  <a:pt x="11553200" y="4250383"/>
                </a:cubicBezTo>
                <a:cubicBezTo>
                  <a:pt x="11552922" y="4256452"/>
                  <a:pt x="11553192" y="4261667"/>
                  <a:pt x="11553798" y="4266324"/>
                </a:cubicBezTo>
                <a:lnTo>
                  <a:pt x="11556298" y="4278290"/>
                </a:lnTo>
                <a:lnTo>
                  <a:pt x="11558608" y="4279552"/>
                </a:lnTo>
                <a:lnTo>
                  <a:pt x="11559256" y="4288041"/>
                </a:lnTo>
                <a:lnTo>
                  <a:pt x="11559842" y="4289935"/>
                </a:lnTo>
                <a:cubicBezTo>
                  <a:pt x="11559766" y="4297619"/>
                  <a:pt x="11558376" y="4321255"/>
                  <a:pt x="11558794" y="4334153"/>
                </a:cubicBezTo>
                <a:cubicBezTo>
                  <a:pt x="11561310" y="4357137"/>
                  <a:pt x="11552162" y="4349289"/>
                  <a:pt x="11562346" y="4367326"/>
                </a:cubicBezTo>
                <a:cubicBezTo>
                  <a:pt x="11559750" y="4411719"/>
                  <a:pt x="11572402" y="4426587"/>
                  <a:pt x="11564954" y="4468612"/>
                </a:cubicBezTo>
                <a:cubicBezTo>
                  <a:pt x="11563988" y="4505670"/>
                  <a:pt x="11581512" y="4533280"/>
                  <a:pt x="11580786" y="4546196"/>
                </a:cubicBezTo>
                <a:cubicBezTo>
                  <a:pt x="11581754" y="4580683"/>
                  <a:pt x="11563866" y="4624484"/>
                  <a:pt x="11563432" y="4665534"/>
                </a:cubicBezTo>
                <a:cubicBezTo>
                  <a:pt x="11565794" y="4700759"/>
                  <a:pt x="11560190" y="4735452"/>
                  <a:pt x="11568406" y="4764690"/>
                </a:cubicBezTo>
                <a:cubicBezTo>
                  <a:pt x="11567130" y="4767647"/>
                  <a:pt x="11566180" y="4770968"/>
                  <a:pt x="11565462" y="4774527"/>
                </a:cubicBezTo>
                <a:lnTo>
                  <a:pt x="11564000" y="4785178"/>
                </a:lnTo>
                <a:lnTo>
                  <a:pt x="11564328" y="4798347"/>
                </a:lnTo>
                <a:lnTo>
                  <a:pt x="11563206" y="4801234"/>
                </a:lnTo>
                <a:lnTo>
                  <a:pt x="11561136" y="4826142"/>
                </a:lnTo>
                <a:lnTo>
                  <a:pt x="11561700" y="4829040"/>
                </a:lnTo>
                <a:lnTo>
                  <a:pt x="11560522" y="4853748"/>
                </a:lnTo>
                <a:lnTo>
                  <a:pt x="11560924" y="4853991"/>
                </a:lnTo>
                <a:cubicBezTo>
                  <a:pt x="11561796" y="4855098"/>
                  <a:pt x="11562390" y="4856978"/>
                  <a:pt x="11562416" y="4860528"/>
                </a:cubicBezTo>
                <a:cubicBezTo>
                  <a:pt x="11568496" y="4853650"/>
                  <a:pt x="11564776" y="4862172"/>
                  <a:pt x="11564316" y="4873245"/>
                </a:cubicBezTo>
                <a:lnTo>
                  <a:pt x="11572682" y="4927107"/>
                </a:lnTo>
                <a:lnTo>
                  <a:pt x="11572672" y="4932248"/>
                </a:lnTo>
                <a:cubicBezTo>
                  <a:pt x="11572704" y="4932275"/>
                  <a:pt x="11572734" y="4932305"/>
                  <a:pt x="11572766" y="4932333"/>
                </a:cubicBezTo>
                <a:cubicBezTo>
                  <a:pt x="11572964" y="4933414"/>
                  <a:pt x="11573036" y="4935090"/>
                  <a:pt x="11572942" y="4937721"/>
                </a:cubicBezTo>
                <a:lnTo>
                  <a:pt x="11577402" y="4975055"/>
                </a:lnTo>
                <a:cubicBezTo>
                  <a:pt x="11574168" y="4991322"/>
                  <a:pt x="11579054" y="4994280"/>
                  <a:pt x="11580860" y="5016279"/>
                </a:cubicBezTo>
                <a:cubicBezTo>
                  <a:pt x="11577794" y="5025639"/>
                  <a:pt x="11578930" y="5033009"/>
                  <a:pt x="11581396" y="5040153"/>
                </a:cubicBezTo>
                <a:cubicBezTo>
                  <a:pt x="11580034" y="5061698"/>
                  <a:pt x="11583522" y="5081146"/>
                  <a:pt x="11584442" y="5105259"/>
                </a:cubicBezTo>
                <a:cubicBezTo>
                  <a:pt x="11580512" y="5131545"/>
                  <a:pt x="11587750" y="5144617"/>
                  <a:pt x="11588702" y="5170388"/>
                </a:cubicBezTo>
                <a:cubicBezTo>
                  <a:pt x="11581846" y="5193034"/>
                  <a:pt x="11594798" y="5188571"/>
                  <a:pt x="11597568" y="5201681"/>
                </a:cubicBezTo>
                <a:lnTo>
                  <a:pt x="11596842" y="5215195"/>
                </a:lnTo>
                <a:lnTo>
                  <a:pt x="11596192" y="5218814"/>
                </a:lnTo>
                <a:cubicBezTo>
                  <a:pt x="11595848" y="5221331"/>
                  <a:pt x="11595754" y="5223032"/>
                  <a:pt x="11595836" y="5224243"/>
                </a:cubicBezTo>
                <a:lnTo>
                  <a:pt x="11595408" y="5229443"/>
                </a:lnTo>
                <a:cubicBezTo>
                  <a:pt x="11594346" y="5237912"/>
                  <a:pt x="11593122" y="5246108"/>
                  <a:pt x="11591796" y="5253878"/>
                </a:cubicBezTo>
                <a:cubicBezTo>
                  <a:pt x="11596328" y="5261714"/>
                  <a:pt x="11588472" y="5289750"/>
                  <a:pt x="11598078" y="5288650"/>
                </a:cubicBezTo>
                <a:cubicBezTo>
                  <a:pt x="11596572" y="5299191"/>
                  <a:pt x="11592238" y="5304794"/>
                  <a:pt x="11598640" y="5302571"/>
                </a:cubicBezTo>
                <a:cubicBezTo>
                  <a:pt x="11598320" y="5306080"/>
                  <a:pt x="11598696" y="5308372"/>
                  <a:pt x="11599412" y="5310113"/>
                </a:cubicBezTo>
                <a:lnTo>
                  <a:pt x="11599768" y="5310652"/>
                </a:lnTo>
                <a:lnTo>
                  <a:pt x="11593310" y="5352392"/>
                </a:lnTo>
                <a:lnTo>
                  <a:pt x="11592144" y="5360280"/>
                </a:lnTo>
                <a:lnTo>
                  <a:pt x="11589598" y="5374040"/>
                </a:lnTo>
                <a:lnTo>
                  <a:pt x="11589840" y="5375477"/>
                </a:lnTo>
                <a:lnTo>
                  <a:pt x="11587428" y="5384856"/>
                </a:lnTo>
                <a:cubicBezTo>
                  <a:pt x="11586404" y="5387820"/>
                  <a:pt x="11585186" y="5390375"/>
                  <a:pt x="11583696" y="5392331"/>
                </a:cubicBezTo>
                <a:cubicBezTo>
                  <a:pt x="11588614" y="5427214"/>
                  <a:pt x="11579964" y="5457140"/>
                  <a:pt x="11578774" y="5493537"/>
                </a:cubicBezTo>
                <a:cubicBezTo>
                  <a:pt x="11574386" y="5533576"/>
                  <a:pt x="11562428" y="5590359"/>
                  <a:pt x="11557362" y="5632561"/>
                </a:cubicBezTo>
                <a:lnTo>
                  <a:pt x="11548380" y="5746753"/>
                </a:lnTo>
                <a:cubicBezTo>
                  <a:pt x="11556238" y="5772089"/>
                  <a:pt x="11550878" y="5798350"/>
                  <a:pt x="11551024" y="5822826"/>
                </a:cubicBezTo>
                <a:cubicBezTo>
                  <a:pt x="11542796" y="5814291"/>
                  <a:pt x="11553924" y="5853157"/>
                  <a:pt x="11544052" y="5852276"/>
                </a:cubicBezTo>
                <a:cubicBezTo>
                  <a:pt x="11544390" y="5856758"/>
                  <a:pt x="11545032" y="5861128"/>
                  <a:pt x="11545748" y="5865520"/>
                </a:cubicBezTo>
                <a:lnTo>
                  <a:pt x="11546116" y="5867822"/>
                </a:lnTo>
                <a:lnTo>
                  <a:pt x="11545906" y="5876651"/>
                </a:lnTo>
                <a:lnTo>
                  <a:pt x="11547962" y="5879618"/>
                </a:lnTo>
                <a:lnTo>
                  <a:pt x="11549160" y="5893249"/>
                </a:lnTo>
                <a:cubicBezTo>
                  <a:pt x="11549282" y="5898280"/>
                  <a:pt x="11549030" y="5903609"/>
                  <a:pt x="11548180" y="5909369"/>
                </a:cubicBezTo>
                <a:cubicBezTo>
                  <a:pt x="11541720" y="5927436"/>
                  <a:pt x="11549640" y="5963239"/>
                  <a:pt x="11541162" y="5985355"/>
                </a:cubicBezTo>
                <a:cubicBezTo>
                  <a:pt x="11538794" y="5993983"/>
                  <a:pt x="11531140" y="6003419"/>
                  <a:pt x="11533408" y="6010880"/>
                </a:cubicBezTo>
                <a:cubicBezTo>
                  <a:pt x="11533384" y="6032967"/>
                  <a:pt x="11540672" y="6093692"/>
                  <a:pt x="11541022" y="6117880"/>
                </a:cubicBezTo>
                <a:cubicBezTo>
                  <a:pt x="11536010" y="6127417"/>
                  <a:pt x="11542236" y="6147591"/>
                  <a:pt x="11540416" y="6176296"/>
                </a:cubicBezTo>
                <a:cubicBezTo>
                  <a:pt x="11533696" y="6193575"/>
                  <a:pt x="11520672" y="6223706"/>
                  <a:pt x="11515330" y="6241549"/>
                </a:cubicBezTo>
                <a:cubicBezTo>
                  <a:pt x="11509988" y="6259393"/>
                  <a:pt x="11506830" y="6256209"/>
                  <a:pt x="11508360" y="6283356"/>
                </a:cubicBezTo>
                <a:cubicBezTo>
                  <a:pt x="11496758" y="6317094"/>
                  <a:pt x="11506504" y="6340085"/>
                  <a:pt x="11502164" y="6370897"/>
                </a:cubicBezTo>
                <a:cubicBezTo>
                  <a:pt x="11498220" y="6406078"/>
                  <a:pt x="11505228" y="6378276"/>
                  <a:pt x="11493420" y="6419907"/>
                </a:cubicBezTo>
                <a:cubicBezTo>
                  <a:pt x="11496498" y="6425815"/>
                  <a:pt x="11498672" y="6444204"/>
                  <a:pt x="11496258" y="6453162"/>
                </a:cubicBezTo>
                <a:cubicBezTo>
                  <a:pt x="11496982" y="6471523"/>
                  <a:pt x="11512650" y="6498528"/>
                  <a:pt x="11512334" y="6514298"/>
                </a:cubicBezTo>
                <a:cubicBezTo>
                  <a:pt x="11512200" y="6527176"/>
                  <a:pt x="11507906" y="6505466"/>
                  <a:pt x="11506458" y="6519308"/>
                </a:cubicBezTo>
                <a:cubicBezTo>
                  <a:pt x="11505546" y="6536357"/>
                  <a:pt x="11496970" y="6533583"/>
                  <a:pt x="11506912" y="6550074"/>
                </a:cubicBezTo>
                <a:cubicBezTo>
                  <a:pt x="11502902" y="6566946"/>
                  <a:pt x="11507560" y="6571936"/>
                  <a:pt x="11508214" y="6596919"/>
                </a:cubicBezTo>
                <a:cubicBezTo>
                  <a:pt x="11504722" y="6606203"/>
                  <a:pt x="11505462" y="6614758"/>
                  <a:pt x="11507524" y="6623534"/>
                </a:cubicBezTo>
                <a:cubicBezTo>
                  <a:pt x="11505086" y="6646907"/>
                  <a:pt x="11507528" y="6669655"/>
                  <a:pt x="11507206" y="6696669"/>
                </a:cubicBezTo>
                <a:cubicBezTo>
                  <a:pt x="11501998" y="6724388"/>
                  <a:pt x="11508454" y="6741397"/>
                  <a:pt x="11508078" y="6770256"/>
                </a:cubicBezTo>
                <a:cubicBezTo>
                  <a:pt x="11509260" y="6790406"/>
                  <a:pt x="11512798" y="6819910"/>
                  <a:pt x="11515012" y="6840678"/>
                </a:cubicBezTo>
                <a:lnTo>
                  <a:pt x="11515906" y="6850048"/>
                </a:lnTo>
                <a:lnTo>
                  <a:pt x="0" y="6850048"/>
                </a:lnTo>
                <a:lnTo>
                  <a:pt x="0" y="6150255"/>
                </a:lnTo>
                <a:lnTo>
                  <a:pt x="17548" y="6079421"/>
                </a:lnTo>
                <a:cubicBezTo>
                  <a:pt x="24104" y="6016456"/>
                  <a:pt x="27371" y="6035306"/>
                  <a:pt x="27043" y="5985942"/>
                </a:cubicBezTo>
                <a:cubicBezTo>
                  <a:pt x="26678" y="5981021"/>
                  <a:pt x="35914" y="5971603"/>
                  <a:pt x="33624" y="5952542"/>
                </a:cubicBezTo>
                <a:cubicBezTo>
                  <a:pt x="37578" y="5922372"/>
                  <a:pt x="48696" y="5939028"/>
                  <a:pt x="52357" y="5900385"/>
                </a:cubicBezTo>
                <a:cubicBezTo>
                  <a:pt x="55799" y="5903958"/>
                  <a:pt x="54094" y="5866099"/>
                  <a:pt x="66315" y="5862451"/>
                </a:cubicBezTo>
                <a:cubicBezTo>
                  <a:pt x="70207" y="5846033"/>
                  <a:pt x="73489" y="5820812"/>
                  <a:pt x="75710" y="5801878"/>
                </a:cubicBezTo>
                <a:cubicBezTo>
                  <a:pt x="81695" y="5773510"/>
                  <a:pt x="88149" y="5759388"/>
                  <a:pt x="92413" y="5755196"/>
                </a:cubicBezTo>
                <a:cubicBezTo>
                  <a:pt x="99183" y="5726796"/>
                  <a:pt x="100401" y="5729867"/>
                  <a:pt x="114766" y="5692575"/>
                </a:cubicBezTo>
                <a:cubicBezTo>
                  <a:pt x="109606" y="5670690"/>
                  <a:pt x="120766" y="5651885"/>
                  <a:pt x="130959" y="5642725"/>
                </a:cubicBezTo>
                <a:cubicBezTo>
                  <a:pt x="140615" y="5617952"/>
                  <a:pt x="163671" y="5564143"/>
                  <a:pt x="166724" y="5528753"/>
                </a:cubicBezTo>
                <a:cubicBezTo>
                  <a:pt x="165990" y="5474631"/>
                  <a:pt x="177327" y="5489775"/>
                  <a:pt x="185947" y="5465696"/>
                </a:cubicBezTo>
                <a:cubicBezTo>
                  <a:pt x="196662" y="5446952"/>
                  <a:pt x="187411" y="5449560"/>
                  <a:pt x="200956" y="5429999"/>
                </a:cubicBezTo>
                <a:lnTo>
                  <a:pt x="216668" y="5393769"/>
                </a:lnTo>
                <a:lnTo>
                  <a:pt x="241271" y="5350074"/>
                </a:lnTo>
                <a:lnTo>
                  <a:pt x="248034" y="5340072"/>
                </a:lnTo>
                <a:cubicBezTo>
                  <a:pt x="248058" y="5334942"/>
                  <a:pt x="248479" y="5331687"/>
                  <a:pt x="249221" y="5329608"/>
                </a:cubicBezTo>
                <a:cubicBezTo>
                  <a:pt x="249320" y="5329557"/>
                  <a:pt x="249420" y="5329504"/>
                  <a:pt x="249519" y="5329453"/>
                </a:cubicBezTo>
                <a:lnTo>
                  <a:pt x="252498" y="5314689"/>
                </a:lnTo>
                <a:cubicBezTo>
                  <a:pt x="252864" y="5297574"/>
                  <a:pt x="278981" y="5263235"/>
                  <a:pt x="278285" y="5246981"/>
                </a:cubicBezTo>
                <a:cubicBezTo>
                  <a:pt x="294835" y="5239806"/>
                  <a:pt x="267309" y="5243000"/>
                  <a:pt x="282334" y="5215649"/>
                </a:cubicBezTo>
                <a:cubicBezTo>
                  <a:pt x="284338" y="5203457"/>
                  <a:pt x="286369" y="5198331"/>
                  <a:pt x="287909" y="5188115"/>
                </a:cubicBezTo>
                <a:cubicBezTo>
                  <a:pt x="288332" y="5187974"/>
                  <a:pt x="291148" y="5154493"/>
                  <a:pt x="291570" y="5154352"/>
                </a:cubicBezTo>
                <a:lnTo>
                  <a:pt x="295687" y="5129949"/>
                </a:lnTo>
                <a:lnTo>
                  <a:pt x="297770" y="5124375"/>
                </a:lnTo>
                <a:lnTo>
                  <a:pt x="294552" y="5091886"/>
                </a:lnTo>
                <a:lnTo>
                  <a:pt x="294372" y="5075666"/>
                </a:lnTo>
                <a:lnTo>
                  <a:pt x="291261" y="5069914"/>
                </a:lnTo>
                <a:cubicBezTo>
                  <a:pt x="289602" y="5064348"/>
                  <a:pt x="289412" y="5057213"/>
                  <a:pt x="292549" y="5046565"/>
                </a:cubicBezTo>
                <a:lnTo>
                  <a:pt x="293850" y="5044324"/>
                </a:lnTo>
                <a:lnTo>
                  <a:pt x="288225" y="5011521"/>
                </a:lnTo>
                <a:cubicBezTo>
                  <a:pt x="286438" y="5004509"/>
                  <a:pt x="295879" y="4976501"/>
                  <a:pt x="292304" y="4970595"/>
                </a:cubicBezTo>
                <a:cubicBezTo>
                  <a:pt x="297173" y="4914689"/>
                  <a:pt x="280545" y="4880484"/>
                  <a:pt x="292037" y="4812226"/>
                </a:cubicBezTo>
                <a:cubicBezTo>
                  <a:pt x="296651" y="4766534"/>
                  <a:pt x="296553" y="4740857"/>
                  <a:pt x="300183" y="4711370"/>
                </a:cubicBezTo>
                <a:cubicBezTo>
                  <a:pt x="303813" y="4681883"/>
                  <a:pt x="310253" y="4654301"/>
                  <a:pt x="313819" y="4635304"/>
                </a:cubicBezTo>
                <a:cubicBezTo>
                  <a:pt x="317385" y="4616307"/>
                  <a:pt x="319059" y="4621434"/>
                  <a:pt x="321580" y="4597389"/>
                </a:cubicBezTo>
                <a:cubicBezTo>
                  <a:pt x="324100" y="4573344"/>
                  <a:pt x="322182" y="4514378"/>
                  <a:pt x="328942" y="4491032"/>
                </a:cubicBezTo>
                <a:cubicBezTo>
                  <a:pt x="328254" y="4465815"/>
                  <a:pt x="339350" y="4462516"/>
                  <a:pt x="338027" y="4448739"/>
                </a:cubicBezTo>
                <a:cubicBezTo>
                  <a:pt x="354594" y="4377504"/>
                  <a:pt x="351648" y="4318161"/>
                  <a:pt x="348965" y="4231470"/>
                </a:cubicBezTo>
                <a:cubicBezTo>
                  <a:pt x="353874" y="4174323"/>
                  <a:pt x="356666" y="4175355"/>
                  <a:pt x="359496" y="4150308"/>
                </a:cubicBezTo>
                <a:cubicBezTo>
                  <a:pt x="362339" y="4142663"/>
                  <a:pt x="352449" y="4138872"/>
                  <a:pt x="356364" y="4131985"/>
                </a:cubicBezTo>
                <a:lnTo>
                  <a:pt x="361593" y="4096619"/>
                </a:lnTo>
                <a:lnTo>
                  <a:pt x="371792" y="4070654"/>
                </a:lnTo>
                <a:lnTo>
                  <a:pt x="378262" y="4046249"/>
                </a:lnTo>
                <a:lnTo>
                  <a:pt x="381009" y="4016915"/>
                </a:lnTo>
                <a:cubicBezTo>
                  <a:pt x="383439" y="4007929"/>
                  <a:pt x="391279" y="4007340"/>
                  <a:pt x="391151" y="3995496"/>
                </a:cubicBezTo>
                <a:cubicBezTo>
                  <a:pt x="396353" y="3959536"/>
                  <a:pt x="400862" y="3894766"/>
                  <a:pt x="406592" y="3845871"/>
                </a:cubicBezTo>
                <a:cubicBezTo>
                  <a:pt x="403177" y="3821649"/>
                  <a:pt x="409717" y="3786911"/>
                  <a:pt x="419462" y="3776866"/>
                </a:cubicBezTo>
                <a:cubicBezTo>
                  <a:pt x="422173" y="3764871"/>
                  <a:pt x="422222" y="3735955"/>
                  <a:pt x="420303" y="3724288"/>
                </a:cubicBezTo>
                <a:cubicBezTo>
                  <a:pt x="420584" y="3713932"/>
                  <a:pt x="424293" y="3712054"/>
                  <a:pt x="425736" y="3698294"/>
                </a:cubicBezTo>
                <a:cubicBezTo>
                  <a:pt x="429134" y="3683275"/>
                  <a:pt x="445239" y="3650699"/>
                  <a:pt x="450275" y="3636556"/>
                </a:cubicBezTo>
                <a:cubicBezTo>
                  <a:pt x="455311" y="3622413"/>
                  <a:pt x="450096" y="3636797"/>
                  <a:pt x="455950" y="3613438"/>
                </a:cubicBezTo>
                <a:cubicBezTo>
                  <a:pt x="457946" y="3605104"/>
                  <a:pt x="465726" y="3606849"/>
                  <a:pt x="469436" y="3588931"/>
                </a:cubicBezTo>
                <a:cubicBezTo>
                  <a:pt x="473148" y="3571012"/>
                  <a:pt x="477437" y="3530877"/>
                  <a:pt x="478216" y="3505927"/>
                </a:cubicBezTo>
                <a:cubicBezTo>
                  <a:pt x="465624" y="3478053"/>
                  <a:pt x="482767" y="3487820"/>
                  <a:pt x="466921" y="3436850"/>
                </a:cubicBezTo>
                <a:cubicBezTo>
                  <a:pt x="468947" y="3435539"/>
                  <a:pt x="468075" y="3414710"/>
                  <a:pt x="469431" y="3393361"/>
                </a:cubicBezTo>
                <a:cubicBezTo>
                  <a:pt x="470787" y="3372012"/>
                  <a:pt x="482148" y="3326552"/>
                  <a:pt x="475054" y="3308755"/>
                </a:cubicBezTo>
                <a:lnTo>
                  <a:pt x="474310" y="3151747"/>
                </a:lnTo>
                <a:lnTo>
                  <a:pt x="486215" y="3061618"/>
                </a:lnTo>
                <a:cubicBezTo>
                  <a:pt x="488121" y="3030278"/>
                  <a:pt x="496811" y="3025014"/>
                  <a:pt x="493402" y="3004882"/>
                </a:cubicBezTo>
                <a:cubicBezTo>
                  <a:pt x="495599" y="2970945"/>
                  <a:pt x="511735" y="2992431"/>
                  <a:pt x="498742" y="2953275"/>
                </a:cubicBezTo>
                <a:cubicBezTo>
                  <a:pt x="512558" y="2963977"/>
                  <a:pt x="494995" y="2934875"/>
                  <a:pt x="506118" y="2914739"/>
                </a:cubicBezTo>
                <a:cubicBezTo>
                  <a:pt x="497917" y="2886497"/>
                  <a:pt x="508247" y="2857462"/>
                  <a:pt x="509450" y="2840319"/>
                </a:cubicBezTo>
                <a:cubicBezTo>
                  <a:pt x="510653" y="2823176"/>
                  <a:pt x="514436" y="2836441"/>
                  <a:pt x="513337" y="2811881"/>
                </a:cubicBezTo>
                <a:lnTo>
                  <a:pt x="518905" y="2777197"/>
                </a:lnTo>
                <a:cubicBezTo>
                  <a:pt x="514307" y="2779008"/>
                  <a:pt x="515662" y="2773990"/>
                  <a:pt x="516381" y="2760229"/>
                </a:cubicBezTo>
                <a:lnTo>
                  <a:pt x="512284" y="2723271"/>
                </a:lnTo>
                <a:lnTo>
                  <a:pt x="516417" y="2697909"/>
                </a:lnTo>
                <a:cubicBezTo>
                  <a:pt x="516277" y="2694509"/>
                  <a:pt x="511777" y="2670333"/>
                  <a:pt x="508245" y="2670818"/>
                </a:cubicBezTo>
                <a:cubicBezTo>
                  <a:pt x="523059" y="2644368"/>
                  <a:pt x="513753" y="2641721"/>
                  <a:pt x="509977" y="2614598"/>
                </a:cubicBezTo>
                <a:cubicBezTo>
                  <a:pt x="511368" y="2591343"/>
                  <a:pt x="511836" y="2611388"/>
                  <a:pt x="513586" y="2555192"/>
                </a:cubicBezTo>
                <a:cubicBezTo>
                  <a:pt x="529849" y="2533316"/>
                  <a:pt x="501799" y="2549042"/>
                  <a:pt x="524573" y="2506102"/>
                </a:cubicBezTo>
                <a:cubicBezTo>
                  <a:pt x="522798" y="2504000"/>
                  <a:pt x="524426" y="2477490"/>
                  <a:pt x="526211" y="2463615"/>
                </a:cubicBezTo>
                <a:cubicBezTo>
                  <a:pt x="527997" y="2449740"/>
                  <a:pt x="525821" y="2437204"/>
                  <a:pt x="535288" y="2422849"/>
                </a:cubicBezTo>
                <a:cubicBezTo>
                  <a:pt x="538200" y="2412361"/>
                  <a:pt x="533938" y="2431104"/>
                  <a:pt x="538894" y="2398306"/>
                </a:cubicBezTo>
                <a:cubicBezTo>
                  <a:pt x="543849" y="2365508"/>
                  <a:pt x="560628" y="2258604"/>
                  <a:pt x="565019" y="2226060"/>
                </a:cubicBezTo>
                <a:cubicBezTo>
                  <a:pt x="569411" y="2193516"/>
                  <a:pt x="571990" y="2216405"/>
                  <a:pt x="572425" y="2203044"/>
                </a:cubicBezTo>
                <a:cubicBezTo>
                  <a:pt x="572861" y="2189683"/>
                  <a:pt x="565754" y="2160914"/>
                  <a:pt x="567634" y="2145894"/>
                </a:cubicBezTo>
                <a:cubicBezTo>
                  <a:pt x="569552" y="2127038"/>
                  <a:pt x="576895" y="2124242"/>
                  <a:pt x="576524" y="2112924"/>
                </a:cubicBezTo>
                <a:cubicBezTo>
                  <a:pt x="566248" y="2102460"/>
                  <a:pt x="566361" y="2091349"/>
                  <a:pt x="572593" y="2073223"/>
                </a:cubicBezTo>
                <a:cubicBezTo>
                  <a:pt x="575393" y="2039410"/>
                  <a:pt x="564822" y="2039383"/>
                  <a:pt x="566346" y="2006730"/>
                </a:cubicBezTo>
                <a:cubicBezTo>
                  <a:pt x="565764" y="1992401"/>
                  <a:pt x="569077" y="1984735"/>
                  <a:pt x="565784" y="1960829"/>
                </a:cubicBezTo>
                <a:cubicBezTo>
                  <a:pt x="566486" y="1943808"/>
                  <a:pt x="568252" y="1909609"/>
                  <a:pt x="557910" y="1886564"/>
                </a:cubicBezTo>
                <a:cubicBezTo>
                  <a:pt x="556594" y="1861569"/>
                  <a:pt x="556127" y="1879721"/>
                  <a:pt x="558732" y="1852441"/>
                </a:cubicBezTo>
                <a:cubicBezTo>
                  <a:pt x="559253" y="1819115"/>
                  <a:pt x="552986" y="1805243"/>
                  <a:pt x="554477" y="1785985"/>
                </a:cubicBezTo>
                <a:cubicBezTo>
                  <a:pt x="550197" y="1773445"/>
                  <a:pt x="555297" y="1787647"/>
                  <a:pt x="549925" y="1739449"/>
                </a:cubicBezTo>
                <a:cubicBezTo>
                  <a:pt x="559439" y="1720347"/>
                  <a:pt x="546428" y="1704007"/>
                  <a:pt x="548478" y="1687662"/>
                </a:cubicBezTo>
                <a:cubicBezTo>
                  <a:pt x="547438" y="1661740"/>
                  <a:pt x="547552" y="1598028"/>
                  <a:pt x="546079" y="1574394"/>
                </a:cubicBezTo>
                <a:cubicBezTo>
                  <a:pt x="544606" y="1550760"/>
                  <a:pt x="542413" y="1575916"/>
                  <a:pt x="539645" y="1545855"/>
                </a:cubicBezTo>
                <a:cubicBezTo>
                  <a:pt x="551965" y="1490487"/>
                  <a:pt x="529792" y="1459589"/>
                  <a:pt x="527078" y="1403551"/>
                </a:cubicBezTo>
                <a:cubicBezTo>
                  <a:pt x="509907" y="1369534"/>
                  <a:pt x="527744" y="1345427"/>
                  <a:pt x="514603" y="1308232"/>
                </a:cubicBezTo>
                <a:cubicBezTo>
                  <a:pt x="510585" y="1283061"/>
                  <a:pt x="514424" y="1279405"/>
                  <a:pt x="512548" y="1265228"/>
                </a:cubicBezTo>
                <a:cubicBezTo>
                  <a:pt x="510672" y="1251051"/>
                  <a:pt x="506150" y="1235061"/>
                  <a:pt x="503347" y="1223169"/>
                </a:cubicBezTo>
                <a:cubicBezTo>
                  <a:pt x="507006" y="1216804"/>
                  <a:pt x="500559" y="1167333"/>
                  <a:pt x="495727" y="1168475"/>
                </a:cubicBezTo>
                <a:cubicBezTo>
                  <a:pt x="497383" y="1161125"/>
                  <a:pt x="503792" y="1140806"/>
                  <a:pt x="496141" y="1138512"/>
                </a:cubicBezTo>
                <a:cubicBezTo>
                  <a:pt x="496060" y="1100984"/>
                  <a:pt x="494987" y="1079901"/>
                  <a:pt x="505184" y="1047073"/>
                </a:cubicBezTo>
                <a:cubicBezTo>
                  <a:pt x="508983" y="1023742"/>
                  <a:pt x="506944" y="1040037"/>
                  <a:pt x="509355" y="1025516"/>
                </a:cubicBezTo>
                <a:cubicBezTo>
                  <a:pt x="511766" y="1010995"/>
                  <a:pt x="507447" y="986805"/>
                  <a:pt x="506873" y="963123"/>
                </a:cubicBezTo>
                <a:cubicBezTo>
                  <a:pt x="507006" y="939112"/>
                  <a:pt x="511112" y="911137"/>
                  <a:pt x="512548" y="893356"/>
                </a:cubicBezTo>
                <a:cubicBezTo>
                  <a:pt x="513984" y="875575"/>
                  <a:pt x="513640" y="871333"/>
                  <a:pt x="515492" y="856438"/>
                </a:cubicBezTo>
                <a:cubicBezTo>
                  <a:pt x="512022" y="831582"/>
                  <a:pt x="513851" y="810695"/>
                  <a:pt x="521269" y="792080"/>
                </a:cubicBezTo>
                <a:cubicBezTo>
                  <a:pt x="523173" y="777595"/>
                  <a:pt x="527507" y="785019"/>
                  <a:pt x="529314" y="774293"/>
                </a:cubicBezTo>
                <a:cubicBezTo>
                  <a:pt x="531122" y="763567"/>
                  <a:pt x="522950" y="756728"/>
                  <a:pt x="524928" y="727723"/>
                </a:cubicBezTo>
                <a:cubicBezTo>
                  <a:pt x="525327" y="717404"/>
                  <a:pt x="532992" y="717749"/>
                  <a:pt x="534104" y="695712"/>
                </a:cubicBezTo>
                <a:cubicBezTo>
                  <a:pt x="535215" y="673675"/>
                  <a:pt x="540000" y="585070"/>
                  <a:pt x="541179" y="552638"/>
                </a:cubicBezTo>
                <a:cubicBezTo>
                  <a:pt x="542357" y="520206"/>
                  <a:pt x="539121" y="533336"/>
                  <a:pt x="538784" y="517789"/>
                </a:cubicBezTo>
                <a:cubicBezTo>
                  <a:pt x="538447" y="502242"/>
                  <a:pt x="529995" y="483849"/>
                  <a:pt x="539155" y="459355"/>
                </a:cubicBezTo>
                <a:cubicBezTo>
                  <a:pt x="534282" y="441033"/>
                  <a:pt x="545465" y="440562"/>
                  <a:pt x="548350" y="420246"/>
                </a:cubicBezTo>
                <a:cubicBezTo>
                  <a:pt x="552432" y="409037"/>
                  <a:pt x="551248" y="395007"/>
                  <a:pt x="554063" y="385753"/>
                </a:cubicBezTo>
                <a:cubicBezTo>
                  <a:pt x="556878" y="376499"/>
                  <a:pt x="557385" y="369183"/>
                  <a:pt x="560450" y="362337"/>
                </a:cubicBezTo>
                <a:cubicBezTo>
                  <a:pt x="563515" y="355491"/>
                  <a:pt x="569657" y="353410"/>
                  <a:pt x="572451" y="344679"/>
                </a:cubicBezTo>
                <a:cubicBezTo>
                  <a:pt x="575246" y="335948"/>
                  <a:pt x="580164" y="322294"/>
                  <a:pt x="582006" y="312331"/>
                </a:cubicBezTo>
                <a:cubicBezTo>
                  <a:pt x="583847" y="302368"/>
                  <a:pt x="580997" y="303880"/>
                  <a:pt x="583503" y="284899"/>
                </a:cubicBezTo>
                <a:cubicBezTo>
                  <a:pt x="588855" y="253960"/>
                  <a:pt x="592732" y="226097"/>
                  <a:pt x="592254" y="191300"/>
                </a:cubicBezTo>
                <a:cubicBezTo>
                  <a:pt x="602017" y="184777"/>
                  <a:pt x="597586" y="174390"/>
                  <a:pt x="592419" y="160499"/>
                </a:cubicBezTo>
                <a:cubicBezTo>
                  <a:pt x="599540" y="134531"/>
                  <a:pt x="605057" y="90673"/>
                  <a:pt x="620978" y="46251"/>
                </a:cubicBezTo>
                <a:cubicBezTo>
                  <a:pt x="630736" y="27343"/>
                  <a:pt x="632412" y="23169"/>
                  <a:pt x="635098" y="9619"/>
                </a:cubicBezTo>
                <a:close/>
              </a:path>
            </a:pathLst>
          </a:custGeom>
          <a:effectLst>
            <a:glow rad="228600">
              <a:schemeClr val="accent2">
                <a:satMod val="175000"/>
                <a:alpha val="40000"/>
              </a:schemeClr>
            </a:glow>
          </a:effectLst>
        </p:spPr>
      </p:pic>
      <p:sp>
        <p:nvSpPr>
          <p:cNvPr id="4" name="Rectangle 3">
            <a:extLst>
              <a:ext uri="{FF2B5EF4-FFF2-40B4-BE49-F238E27FC236}">
                <a16:creationId xmlns:a16="http://schemas.microsoft.com/office/drawing/2014/main" id="{0EE5A62B-6E11-4ADC-86BC-12214E8896B8}"/>
              </a:ext>
            </a:extLst>
          </p:cNvPr>
          <p:cNvSpPr/>
          <p:nvPr/>
        </p:nvSpPr>
        <p:spPr>
          <a:xfrm>
            <a:off x="661753" y="207201"/>
            <a:ext cx="1086778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glow rad="228600">
                    <a:schemeClr val="accent4">
                      <a:satMod val="175000"/>
                      <a:alpha val="40000"/>
                    </a:schemeClr>
                  </a:glow>
                  <a:outerShdw blurRad="12700" dist="38100" dir="2700000" algn="tl" rotWithShape="0">
                    <a:schemeClr val="bg1">
                      <a:lumMod val="50000"/>
                    </a:schemeClr>
                  </a:outerShdw>
                </a:effectLst>
              </a:rPr>
              <a:t>Scholar Enter &amp; Exit School Processes</a:t>
            </a:r>
          </a:p>
        </p:txBody>
      </p:sp>
    </p:spTree>
    <p:extLst>
      <p:ext uri="{BB962C8B-B14F-4D97-AF65-F5344CB8AC3E}">
        <p14:creationId xmlns:p14="http://schemas.microsoft.com/office/powerpoint/2010/main" val="334136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n aerial view of a building&#10;&#10;Description automatically generated">
            <a:extLst>
              <a:ext uri="{FF2B5EF4-FFF2-40B4-BE49-F238E27FC236}">
                <a16:creationId xmlns:a16="http://schemas.microsoft.com/office/drawing/2014/main" id="{165FD345-3526-45EF-9C20-EFE49C7CC48B}"/>
              </a:ext>
            </a:extLst>
          </p:cNvPr>
          <p:cNvPicPr>
            <a:picLocks noChangeAspect="1"/>
          </p:cNvPicPr>
          <p:nvPr/>
        </p:nvPicPr>
        <p:blipFill>
          <a:blip r:embed="rId3"/>
          <a:stretch>
            <a:fillRect/>
          </a:stretch>
        </p:blipFill>
        <p:spPr>
          <a:xfrm>
            <a:off x="2961957" y="40845"/>
            <a:ext cx="6268086" cy="6776310"/>
          </a:xfrm>
          <a:prstGeom prst="rect">
            <a:avLst/>
          </a:prstGeom>
          <a:solidFill>
            <a:srgbClr val="002060"/>
          </a:solidFill>
        </p:spPr>
      </p:pic>
      <p:sp>
        <p:nvSpPr>
          <p:cNvPr id="3" name="TextBox 2">
            <a:extLst>
              <a:ext uri="{FF2B5EF4-FFF2-40B4-BE49-F238E27FC236}">
                <a16:creationId xmlns:a16="http://schemas.microsoft.com/office/drawing/2014/main" id="{4C637A14-8891-4CBA-B0FD-DFC2523BDFFD}"/>
              </a:ext>
            </a:extLst>
          </p:cNvPr>
          <p:cNvSpPr txBox="1"/>
          <p:nvPr/>
        </p:nvSpPr>
        <p:spPr>
          <a:xfrm>
            <a:off x="245533" y="508000"/>
            <a:ext cx="2480734" cy="4985980"/>
          </a:xfrm>
          <a:prstGeom prst="rect">
            <a:avLst/>
          </a:prstGeom>
          <a:noFill/>
        </p:spPr>
        <p:txBody>
          <a:bodyPr wrap="square" rtlCol="0">
            <a:spAutoFit/>
          </a:bodyPr>
          <a:lstStyle/>
          <a:p>
            <a:pPr algn="ctr"/>
            <a:r>
              <a:rPr lang="en-US" sz="2000" b="1" dirty="0">
                <a:solidFill>
                  <a:srgbClr val="006600"/>
                </a:solidFill>
                <a:latin typeface="Arial" panose="020B0604020202020204" pitchFamily="34" charset="0"/>
                <a:cs typeface="Arial" panose="020B0604020202020204" pitchFamily="34" charset="0"/>
              </a:rPr>
              <a:t>Drop-off (AM)</a:t>
            </a:r>
          </a:p>
          <a:p>
            <a:endParaRPr lang="en-US" sz="2000" b="1" dirty="0">
              <a:solidFill>
                <a:srgbClr val="0066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006600"/>
                </a:solidFill>
                <a:latin typeface="Arial" panose="020B0604020202020204" pitchFamily="34" charset="0"/>
                <a:cs typeface="Arial" panose="020B0604020202020204" pitchFamily="34" charset="0"/>
              </a:rPr>
              <a:t>Scholars will be dropped off at the car circle and will enter campus through the back double doors.</a:t>
            </a:r>
          </a:p>
          <a:p>
            <a:pPr marL="285750" indent="-285750">
              <a:buFont typeface="Arial" panose="020B0604020202020204" pitchFamily="34" charset="0"/>
              <a:buChar char="•"/>
            </a:pPr>
            <a:endParaRPr lang="en-US" sz="2000" dirty="0">
              <a:solidFill>
                <a:srgbClr val="0066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6600"/>
                </a:solidFill>
                <a:latin typeface="Arial" panose="020B0604020202020204" pitchFamily="34" charset="0"/>
                <a:cs typeface="Arial" panose="020B0604020202020204" pitchFamily="34" charset="0"/>
              </a:rPr>
              <a:t>Scholars can remain in the Main Courtyard until the 9:33 bell or eat breakfast in the Cafeteria.</a:t>
            </a:r>
          </a:p>
          <a:p>
            <a:endParaRPr lang="en-US" dirty="0">
              <a:solidFill>
                <a:srgbClr val="0066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50F0F65-C1C9-47AE-B87E-312ED52FC18A}"/>
              </a:ext>
            </a:extLst>
          </p:cNvPr>
          <p:cNvSpPr txBox="1"/>
          <p:nvPr/>
        </p:nvSpPr>
        <p:spPr>
          <a:xfrm>
            <a:off x="9465733" y="508000"/>
            <a:ext cx="2396067" cy="5355312"/>
          </a:xfrm>
          <a:prstGeom prst="rect">
            <a:avLst/>
          </a:prstGeom>
          <a:noFill/>
        </p:spPr>
        <p:txBody>
          <a:bodyPr wrap="square" rtlCol="0">
            <a:spAutoFit/>
          </a:bodyPr>
          <a:lstStyle/>
          <a:p>
            <a:pPr algn="ctr"/>
            <a:r>
              <a:rPr lang="en-US" b="1" dirty="0">
                <a:solidFill>
                  <a:srgbClr val="800000"/>
                </a:solidFill>
                <a:latin typeface="Arial" panose="020B0604020202020204" pitchFamily="34" charset="0"/>
                <a:cs typeface="Arial" panose="020B0604020202020204" pitchFamily="34" charset="0"/>
              </a:rPr>
              <a:t>Pick-up (PM)</a:t>
            </a:r>
          </a:p>
          <a:p>
            <a:endParaRPr lang="en-US" b="1" dirty="0">
              <a:solidFill>
                <a:srgbClr val="8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800000"/>
                </a:solidFill>
                <a:latin typeface="Arial" panose="020B0604020202020204" pitchFamily="34" charset="0"/>
                <a:cs typeface="Arial" panose="020B0604020202020204" pitchFamily="34" charset="0"/>
              </a:rPr>
              <a:t>Scholars go to the Car Circle and wait patiently for their ride.</a:t>
            </a:r>
          </a:p>
          <a:p>
            <a:pPr marL="285750" indent="-285750">
              <a:buFont typeface="Arial" panose="020B0604020202020204" pitchFamily="34" charset="0"/>
              <a:buChar char="•"/>
            </a:pPr>
            <a:endParaRPr lang="en-US" dirty="0">
              <a:solidFill>
                <a:srgbClr val="8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800000"/>
                </a:solidFill>
                <a:latin typeface="Arial" panose="020B0604020202020204" pitchFamily="34" charset="0"/>
                <a:cs typeface="Arial" panose="020B0604020202020204" pitchFamily="34" charset="0"/>
              </a:rPr>
              <a:t>Scholars </a:t>
            </a:r>
            <a:r>
              <a:rPr lang="en-US" u="sng" dirty="0">
                <a:solidFill>
                  <a:srgbClr val="800000"/>
                </a:solidFill>
                <a:latin typeface="Arial" panose="020B0604020202020204" pitchFamily="34" charset="0"/>
                <a:cs typeface="Arial" panose="020B0604020202020204" pitchFamily="34" charset="0"/>
              </a:rPr>
              <a:t>are not permitted</a:t>
            </a:r>
            <a:r>
              <a:rPr lang="en-US" dirty="0">
                <a:solidFill>
                  <a:srgbClr val="800000"/>
                </a:solidFill>
                <a:latin typeface="Arial" panose="020B0604020202020204" pitchFamily="34" charset="0"/>
                <a:cs typeface="Arial" panose="020B0604020202020204" pitchFamily="34" charset="0"/>
              </a:rPr>
              <a:t> to walk across the drive to the parking lot to get picked up.</a:t>
            </a:r>
          </a:p>
          <a:p>
            <a:endParaRPr lang="en-US" dirty="0">
              <a:solidFill>
                <a:srgbClr val="8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800000"/>
                </a:solidFill>
                <a:latin typeface="Arial" panose="020B0604020202020204" pitchFamily="34" charset="0"/>
                <a:cs typeface="Arial" panose="020B0604020202020204" pitchFamily="34" charset="0"/>
              </a:rPr>
              <a:t>At approximately 4:30 p.m., car riders will be picked up in front of the school.</a:t>
            </a:r>
          </a:p>
          <a:p>
            <a:endParaRPr lang="en-US" dirty="0"/>
          </a:p>
        </p:txBody>
      </p:sp>
      <p:sp>
        <p:nvSpPr>
          <p:cNvPr id="6" name="Star: 5 Points 5">
            <a:extLst>
              <a:ext uri="{FF2B5EF4-FFF2-40B4-BE49-F238E27FC236}">
                <a16:creationId xmlns:a16="http://schemas.microsoft.com/office/drawing/2014/main" id="{BB4333E0-565F-4E7A-B901-2936D1A5EF4D}"/>
              </a:ext>
            </a:extLst>
          </p:cNvPr>
          <p:cNvSpPr/>
          <p:nvPr/>
        </p:nvSpPr>
        <p:spPr>
          <a:xfrm>
            <a:off x="6096000" y="2777067"/>
            <a:ext cx="135467" cy="143933"/>
          </a:xfrm>
          <a:prstGeom prst="star5">
            <a:avLst/>
          </a:prstGeom>
          <a:solidFill>
            <a:srgbClr val="92D05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25EFBA1-CC7C-44A4-A81C-E55176BC7C10}"/>
              </a:ext>
            </a:extLst>
          </p:cNvPr>
          <p:cNvSpPr/>
          <p:nvPr/>
        </p:nvSpPr>
        <p:spPr>
          <a:xfrm>
            <a:off x="6231467" y="2933700"/>
            <a:ext cx="880534" cy="408558"/>
          </a:xfrm>
          <a:prstGeom prst="roundRect">
            <a:avLst/>
          </a:prstGeom>
          <a:solidFill>
            <a:srgbClr val="00206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Enter / Exit Here</a:t>
            </a:r>
          </a:p>
        </p:txBody>
      </p:sp>
    </p:spTree>
    <p:extLst>
      <p:ext uri="{BB962C8B-B14F-4D97-AF65-F5344CB8AC3E}">
        <p14:creationId xmlns:p14="http://schemas.microsoft.com/office/powerpoint/2010/main" val="1960495980"/>
      </p:ext>
    </p:extLst>
  </p:cSld>
  <p:clrMapOvr>
    <a:masterClrMapping/>
  </p:clrMapOvr>
  <mc:AlternateContent xmlns:mc="http://schemas.openxmlformats.org/markup-compatibility/2006" xmlns:p14="http://schemas.microsoft.com/office/powerpoint/2010/main">
    <mc:Choice Requires="p14">
      <p:transition spd="slow" p14:dur="2000" advClick="0" advTm="53000"/>
    </mc:Choice>
    <mc:Fallback xmlns="">
      <p:transition spd="slow" advClick="0" advTm="5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map of a school&#10;&#10;Description automatically generated">
            <a:extLst>
              <a:ext uri="{FF2B5EF4-FFF2-40B4-BE49-F238E27FC236}">
                <a16:creationId xmlns:a16="http://schemas.microsoft.com/office/drawing/2014/main" id="{CBA47044-EB18-4258-8A1C-DD4BFB8FC6E4}"/>
              </a:ext>
            </a:extLst>
          </p:cNvPr>
          <p:cNvPicPr>
            <a:picLocks noChangeAspect="1"/>
          </p:cNvPicPr>
          <p:nvPr/>
        </p:nvPicPr>
        <p:blipFill>
          <a:blip r:embed="rId3"/>
          <a:stretch>
            <a:fillRect/>
          </a:stretch>
        </p:blipFill>
        <p:spPr>
          <a:xfrm>
            <a:off x="2963333" y="29298"/>
            <a:ext cx="6265333" cy="6828702"/>
          </a:xfrm>
          <a:prstGeom prst="rect">
            <a:avLst/>
          </a:prstGeom>
        </p:spPr>
      </p:pic>
      <p:sp>
        <p:nvSpPr>
          <p:cNvPr id="3" name="TextBox 2">
            <a:extLst>
              <a:ext uri="{FF2B5EF4-FFF2-40B4-BE49-F238E27FC236}">
                <a16:creationId xmlns:a16="http://schemas.microsoft.com/office/drawing/2014/main" id="{03960071-1FE0-43CB-A5D9-05B3617C26EE}"/>
              </a:ext>
            </a:extLst>
          </p:cNvPr>
          <p:cNvSpPr txBox="1"/>
          <p:nvPr/>
        </p:nvSpPr>
        <p:spPr>
          <a:xfrm>
            <a:off x="245533" y="677333"/>
            <a:ext cx="2455334" cy="5940088"/>
          </a:xfrm>
          <a:prstGeom prst="rect">
            <a:avLst/>
          </a:prstGeom>
          <a:noFill/>
        </p:spPr>
        <p:txBody>
          <a:bodyPr wrap="square" rtlCol="0">
            <a:spAutoFit/>
          </a:bodyPr>
          <a:lstStyle/>
          <a:p>
            <a:pPr algn="ctr"/>
            <a:r>
              <a:rPr lang="en-US" sz="2000" b="1" dirty="0">
                <a:solidFill>
                  <a:srgbClr val="006600"/>
                </a:solidFill>
                <a:latin typeface="Arial" panose="020B0604020202020204" pitchFamily="34" charset="0"/>
                <a:cs typeface="Arial" panose="020B0604020202020204" pitchFamily="34" charset="0"/>
              </a:rPr>
              <a:t>Arriving to Campus (AM)</a:t>
            </a:r>
          </a:p>
          <a:p>
            <a:pPr algn="ctr"/>
            <a:endParaRPr lang="en-US" sz="2000" b="1" dirty="0">
              <a:solidFill>
                <a:srgbClr val="0066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006600"/>
                </a:solidFill>
                <a:latin typeface="Arial" panose="020B0604020202020204" pitchFamily="34" charset="0"/>
                <a:cs typeface="Arial" panose="020B0604020202020204" pitchFamily="34" charset="0"/>
              </a:rPr>
              <a:t>Walkers will enter campus through the gate just to the north of the drive and take the sidewalk to the back of the school to enter campus.</a:t>
            </a:r>
          </a:p>
          <a:p>
            <a:pPr marL="285750" indent="-285750">
              <a:buFont typeface="Arial" panose="020B0604020202020204" pitchFamily="34" charset="0"/>
              <a:buChar char="•"/>
            </a:pPr>
            <a:endParaRPr lang="en-US" sz="2000" dirty="0">
              <a:solidFill>
                <a:srgbClr val="0066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6600"/>
                </a:solidFill>
                <a:latin typeface="Arial" panose="020B0604020202020204" pitchFamily="34" charset="0"/>
                <a:cs typeface="Arial" panose="020B0604020202020204" pitchFamily="34" charset="0"/>
              </a:rPr>
              <a:t>Scholars can remain in the Main Courtyard until the 9:33 bell or eat breakfast in the Cafeteria.</a:t>
            </a:r>
          </a:p>
        </p:txBody>
      </p:sp>
      <p:sp>
        <p:nvSpPr>
          <p:cNvPr id="4" name="TextBox 3">
            <a:extLst>
              <a:ext uri="{FF2B5EF4-FFF2-40B4-BE49-F238E27FC236}">
                <a16:creationId xmlns:a16="http://schemas.microsoft.com/office/drawing/2014/main" id="{C9EABCA5-34A7-45FD-9A7F-F69198C929A1}"/>
              </a:ext>
            </a:extLst>
          </p:cNvPr>
          <p:cNvSpPr txBox="1"/>
          <p:nvPr/>
        </p:nvSpPr>
        <p:spPr>
          <a:xfrm>
            <a:off x="9482667" y="770467"/>
            <a:ext cx="2463800" cy="6524863"/>
          </a:xfrm>
          <a:prstGeom prst="rect">
            <a:avLst/>
          </a:prstGeom>
          <a:noFill/>
        </p:spPr>
        <p:txBody>
          <a:bodyPr wrap="square" rtlCol="0">
            <a:spAutoFit/>
          </a:bodyPr>
          <a:lstStyle/>
          <a:p>
            <a:pPr algn="ctr"/>
            <a:r>
              <a:rPr lang="en-US" sz="2000" b="1" dirty="0">
                <a:solidFill>
                  <a:srgbClr val="800000"/>
                </a:solidFill>
                <a:latin typeface="Arial" panose="020B0604020202020204" pitchFamily="34" charset="0"/>
                <a:cs typeface="Arial" panose="020B0604020202020204" pitchFamily="34" charset="0"/>
              </a:rPr>
              <a:t>Exiting Campus (PM)</a:t>
            </a:r>
          </a:p>
          <a:p>
            <a:pPr algn="ctr"/>
            <a:endParaRPr lang="en-US" sz="2000" b="1" dirty="0">
              <a:solidFill>
                <a:srgbClr val="8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800000"/>
                </a:solidFill>
                <a:latin typeface="Arial" panose="020B0604020202020204" pitchFamily="34" charset="0"/>
                <a:cs typeface="Arial" panose="020B0604020202020204" pitchFamily="34" charset="0"/>
              </a:rPr>
              <a:t>Walkers will exit campus through the front of school and past the flagpole to the sidewalk just south of the drive.</a:t>
            </a:r>
          </a:p>
          <a:p>
            <a:pPr marL="285750" indent="-285750">
              <a:buFont typeface="Arial" panose="020B0604020202020204" pitchFamily="34" charset="0"/>
              <a:buChar char="•"/>
            </a:pPr>
            <a:endParaRPr lang="en-US" sz="2000" dirty="0">
              <a:solidFill>
                <a:srgbClr val="8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800000"/>
                </a:solidFill>
                <a:latin typeface="Arial" panose="020B0604020202020204" pitchFamily="34" charset="0"/>
                <a:cs typeface="Arial" panose="020B0604020202020204" pitchFamily="34" charset="0"/>
              </a:rPr>
              <a:t>Scholars will walk south or wait for School Crossing Guard direction to walk north or east across 16</a:t>
            </a:r>
            <a:r>
              <a:rPr lang="en-US" sz="2000" baseline="30000" dirty="0">
                <a:solidFill>
                  <a:srgbClr val="800000"/>
                </a:solidFill>
                <a:latin typeface="Arial" panose="020B0604020202020204" pitchFamily="34" charset="0"/>
                <a:cs typeface="Arial" panose="020B0604020202020204" pitchFamily="34" charset="0"/>
              </a:rPr>
              <a:t>th</a:t>
            </a:r>
            <a:r>
              <a:rPr lang="en-US" sz="2000" dirty="0">
                <a:solidFill>
                  <a:srgbClr val="800000"/>
                </a:solidFill>
                <a:latin typeface="Arial" panose="020B0604020202020204" pitchFamily="34" charset="0"/>
                <a:cs typeface="Arial" panose="020B0604020202020204" pitchFamily="34" charset="0"/>
              </a:rPr>
              <a:t> Street.</a:t>
            </a:r>
          </a:p>
          <a:p>
            <a:pPr marL="285750" indent="-285750">
              <a:buFont typeface="Arial" panose="020B0604020202020204" pitchFamily="34" charset="0"/>
              <a:buChar char="•"/>
            </a:pPr>
            <a:endParaRPr lang="en-US" sz="2000" dirty="0">
              <a:solidFill>
                <a:srgbClr val="8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800000"/>
              </a:solidFill>
              <a:latin typeface="Arial" panose="020B0604020202020204" pitchFamily="34" charset="0"/>
              <a:cs typeface="Arial" panose="020B0604020202020204" pitchFamily="34" charset="0"/>
            </a:endParaRPr>
          </a:p>
        </p:txBody>
      </p:sp>
      <p:sp>
        <p:nvSpPr>
          <p:cNvPr id="6" name="Star: 5 Points 5">
            <a:extLst>
              <a:ext uri="{FF2B5EF4-FFF2-40B4-BE49-F238E27FC236}">
                <a16:creationId xmlns:a16="http://schemas.microsoft.com/office/drawing/2014/main" id="{208EAD68-8FBD-402F-A5BA-D2AC3107AE43}"/>
              </a:ext>
            </a:extLst>
          </p:cNvPr>
          <p:cNvSpPr/>
          <p:nvPr/>
        </p:nvSpPr>
        <p:spPr>
          <a:xfrm>
            <a:off x="6028265" y="2743201"/>
            <a:ext cx="135467" cy="143933"/>
          </a:xfrm>
          <a:prstGeom prst="star5">
            <a:avLst/>
          </a:prstGeom>
          <a:solidFill>
            <a:srgbClr val="92D05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DCAAB62E-EF90-4006-B3DD-213CF767CBE2}"/>
              </a:ext>
            </a:extLst>
          </p:cNvPr>
          <p:cNvSpPr/>
          <p:nvPr/>
        </p:nvSpPr>
        <p:spPr>
          <a:xfrm>
            <a:off x="6968063" y="3888965"/>
            <a:ext cx="135467" cy="143933"/>
          </a:xfrm>
          <a:prstGeom prst="star5">
            <a:avLst/>
          </a:prstGeom>
          <a:solidFill>
            <a:srgbClr val="92D05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9CA9ED-D742-45B5-BE7C-608C03DA5940}"/>
              </a:ext>
            </a:extLst>
          </p:cNvPr>
          <p:cNvSpPr txBox="1"/>
          <p:nvPr/>
        </p:nvSpPr>
        <p:spPr>
          <a:xfrm>
            <a:off x="6028265" y="3822431"/>
            <a:ext cx="889000" cy="276999"/>
          </a:xfrm>
          <a:prstGeom prst="rect">
            <a:avLst/>
          </a:prstGeom>
          <a:solidFill>
            <a:schemeClr val="tx1"/>
          </a:solidFill>
        </p:spPr>
        <p:txBody>
          <a:bodyPr wrap="square" rtlCol="0">
            <a:spAutoFit/>
          </a:bodyPr>
          <a:lstStyle/>
          <a:p>
            <a:pPr algn="ctr"/>
            <a:r>
              <a:rPr lang="en-US" sz="1200" b="1" dirty="0">
                <a:solidFill>
                  <a:schemeClr val="bg1"/>
                </a:solidFill>
              </a:rPr>
              <a:t>Exit Here</a:t>
            </a:r>
          </a:p>
        </p:txBody>
      </p:sp>
    </p:spTree>
    <p:extLst>
      <p:ext uri="{BB962C8B-B14F-4D97-AF65-F5344CB8AC3E}">
        <p14:creationId xmlns:p14="http://schemas.microsoft.com/office/powerpoint/2010/main" val="639862893"/>
      </p:ext>
    </p:extLst>
  </p:cSld>
  <p:clrMapOvr>
    <a:masterClrMapping/>
  </p:clrMapOvr>
  <mc:AlternateContent xmlns:mc="http://schemas.openxmlformats.org/markup-compatibility/2006" xmlns:p14="http://schemas.microsoft.com/office/powerpoint/2010/main">
    <mc:Choice Requires="p14">
      <p:transition spd="slow" p14:dur="2000" advClick="0" advTm="59000"/>
    </mc:Choice>
    <mc:Fallback xmlns="">
      <p:transition spd="slow" advClick="0" advTm="59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atellite view of a school&#10;&#10;Description automatically generated">
            <a:extLst>
              <a:ext uri="{FF2B5EF4-FFF2-40B4-BE49-F238E27FC236}">
                <a16:creationId xmlns:a16="http://schemas.microsoft.com/office/drawing/2014/main" id="{24C376CD-D7DB-4852-A053-18AAF9DF8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914" y="0"/>
            <a:ext cx="6328172" cy="6858000"/>
          </a:xfrm>
          <a:prstGeom prst="rect">
            <a:avLst/>
          </a:prstGeom>
        </p:spPr>
      </p:pic>
      <p:sp>
        <p:nvSpPr>
          <p:cNvPr id="12" name="Oval 11">
            <a:extLst>
              <a:ext uri="{FF2B5EF4-FFF2-40B4-BE49-F238E27FC236}">
                <a16:creationId xmlns:a16="http://schemas.microsoft.com/office/drawing/2014/main" id="{1B24B8E0-A9E2-4A3C-BAC7-26AAF906CC83}"/>
              </a:ext>
            </a:extLst>
          </p:cNvPr>
          <p:cNvSpPr/>
          <p:nvPr/>
        </p:nvSpPr>
        <p:spPr>
          <a:xfrm>
            <a:off x="4385745" y="660400"/>
            <a:ext cx="1168383" cy="584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Bike Rider Entrance</a:t>
            </a:r>
          </a:p>
        </p:txBody>
      </p:sp>
      <p:sp>
        <p:nvSpPr>
          <p:cNvPr id="22" name="Rectangle: Rounded Corners 21">
            <a:extLst>
              <a:ext uri="{FF2B5EF4-FFF2-40B4-BE49-F238E27FC236}">
                <a16:creationId xmlns:a16="http://schemas.microsoft.com/office/drawing/2014/main" id="{BE4E5FEE-B708-45F2-8FD2-68BB879CC85E}"/>
              </a:ext>
            </a:extLst>
          </p:cNvPr>
          <p:cNvSpPr/>
          <p:nvPr/>
        </p:nvSpPr>
        <p:spPr>
          <a:xfrm>
            <a:off x="4605868" y="1926166"/>
            <a:ext cx="1015998" cy="368301"/>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Bike Rack</a:t>
            </a:r>
          </a:p>
        </p:txBody>
      </p:sp>
      <p:sp>
        <p:nvSpPr>
          <p:cNvPr id="24" name="TextBox 23">
            <a:extLst>
              <a:ext uri="{FF2B5EF4-FFF2-40B4-BE49-F238E27FC236}">
                <a16:creationId xmlns:a16="http://schemas.microsoft.com/office/drawing/2014/main" id="{00735AD1-AF47-4354-9056-3E0AE3223A70}"/>
              </a:ext>
            </a:extLst>
          </p:cNvPr>
          <p:cNvSpPr txBox="1"/>
          <p:nvPr/>
        </p:nvSpPr>
        <p:spPr>
          <a:xfrm>
            <a:off x="245533" y="677333"/>
            <a:ext cx="2455334" cy="6109365"/>
          </a:xfrm>
          <a:prstGeom prst="rect">
            <a:avLst/>
          </a:prstGeom>
          <a:noFill/>
        </p:spPr>
        <p:txBody>
          <a:bodyPr wrap="square" rtlCol="0">
            <a:spAutoFit/>
          </a:bodyPr>
          <a:lstStyle/>
          <a:p>
            <a:pPr algn="ctr"/>
            <a:r>
              <a:rPr lang="en-US" sz="2000" b="1" dirty="0">
                <a:solidFill>
                  <a:srgbClr val="006600"/>
                </a:solidFill>
                <a:latin typeface="Arial" panose="020B0604020202020204" pitchFamily="34" charset="0"/>
                <a:cs typeface="Arial" panose="020B0604020202020204" pitchFamily="34" charset="0"/>
              </a:rPr>
              <a:t>Arriving to Campus (AM)</a:t>
            </a:r>
          </a:p>
          <a:p>
            <a:pPr algn="ctr"/>
            <a:endParaRPr lang="en-US" sz="2000" b="1" dirty="0">
              <a:solidFill>
                <a:srgbClr val="0066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solidFill>
                  <a:srgbClr val="006600"/>
                </a:solidFill>
                <a:latin typeface="Arial" panose="020B0604020202020204" pitchFamily="34" charset="0"/>
                <a:cs typeface="Arial" panose="020B0604020202020204" pitchFamily="34" charset="0"/>
              </a:rPr>
              <a:t>Bike riders will enter through the gate located on 6</a:t>
            </a:r>
            <a:r>
              <a:rPr lang="en-US" sz="1700" baseline="30000" dirty="0">
                <a:solidFill>
                  <a:srgbClr val="006600"/>
                </a:solidFill>
                <a:latin typeface="Arial" panose="020B0604020202020204" pitchFamily="34" charset="0"/>
                <a:cs typeface="Arial" panose="020B0604020202020204" pitchFamily="34" charset="0"/>
              </a:rPr>
              <a:t>th</a:t>
            </a:r>
            <a:r>
              <a:rPr lang="en-US" sz="1700" dirty="0">
                <a:solidFill>
                  <a:srgbClr val="006600"/>
                </a:solidFill>
                <a:latin typeface="Arial" panose="020B0604020202020204" pitchFamily="34" charset="0"/>
                <a:cs typeface="Arial" panose="020B0604020202020204" pitchFamily="34" charset="0"/>
              </a:rPr>
              <a:t> Avenue South and take the sidewalk path to lock bikes in the bike rack.</a:t>
            </a:r>
          </a:p>
          <a:p>
            <a:endParaRPr lang="en-US" dirty="0">
              <a:solidFill>
                <a:srgbClr val="0066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solidFill>
                  <a:srgbClr val="006600"/>
                </a:solidFill>
                <a:latin typeface="Arial" panose="020B0604020202020204" pitchFamily="34" charset="0"/>
                <a:cs typeface="Arial" panose="020B0604020202020204" pitchFamily="34" charset="0"/>
              </a:rPr>
              <a:t>Bikers will take the sidewalk and enter campus through the car circle entrance.</a:t>
            </a:r>
          </a:p>
          <a:p>
            <a:endParaRPr lang="en-US" dirty="0">
              <a:solidFill>
                <a:srgbClr val="0066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700" dirty="0">
                <a:solidFill>
                  <a:srgbClr val="006600"/>
                </a:solidFill>
                <a:latin typeface="Arial" panose="020B0604020202020204" pitchFamily="34" charset="0"/>
                <a:cs typeface="Arial" panose="020B0604020202020204" pitchFamily="34" charset="0"/>
              </a:rPr>
              <a:t>Scholars can remain in the Main Courtyard until the 9:33 bell or eat breakfast in the Cafeteria.</a:t>
            </a:r>
          </a:p>
        </p:txBody>
      </p:sp>
      <p:sp>
        <p:nvSpPr>
          <p:cNvPr id="25" name="TextBox 24">
            <a:extLst>
              <a:ext uri="{FF2B5EF4-FFF2-40B4-BE49-F238E27FC236}">
                <a16:creationId xmlns:a16="http://schemas.microsoft.com/office/drawing/2014/main" id="{CAED8752-BAE0-47CC-9CE3-5190D2A3307B}"/>
              </a:ext>
            </a:extLst>
          </p:cNvPr>
          <p:cNvSpPr txBox="1"/>
          <p:nvPr/>
        </p:nvSpPr>
        <p:spPr>
          <a:xfrm>
            <a:off x="9482667" y="770467"/>
            <a:ext cx="2463800" cy="3754874"/>
          </a:xfrm>
          <a:prstGeom prst="rect">
            <a:avLst/>
          </a:prstGeom>
          <a:noFill/>
        </p:spPr>
        <p:txBody>
          <a:bodyPr wrap="square" rtlCol="0">
            <a:spAutoFit/>
          </a:bodyPr>
          <a:lstStyle/>
          <a:p>
            <a:pPr algn="ctr"/>
            <a:r>
              <a:rPr lang="en-US" sz="2000" b="1" dirty="0">
                <a:solidFill>
                  <a:srgbClr val="800000"/>
                </a:solidFill>
                <a:latin typeface="Arial" panose="020B0604020202020204" pitchFamily="34" charset="0"/>
                <a:cs typeface="Arial" panose="020B0604020202020204" pitchFamily="34" charset="0"/>
              </a:rPr>
              <a:t>Exiting Campus (PM)</a:t>
            </a:r>
          </a:p>
          <a:p>
            <a:pPr algn="ctr"/>
            <a:endParaRPr lang="en-US" sz="2000" b="1" dirty="0">
              <a:solidFill>
                <a:srgbClr val="8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800000"/>
                </a:solidFill>
                <a:latin typeface="Arial" panose="020B0604020202020204" pitchFamily="34" charset="0"/>
                <a:cs typeface="Arial" panose="020B0604020202020204" pitchFamily="34" charset="0"/>
              </a:rPr>
              <a:t>Bike riders will exit campus through the car circle exit, and ride their bicycle through the gate onto 6</a:t>
            </a:r>
            <a:r>
              <a:rPr lang="en-US" sz="2000" baseline="30000" dirty="0">
                <a:solidFill>
                  <a:srgbClr val="800000"/>
                </a:solidFill>
                <a:latin typeface="Arial" panose="020B0604020202020204" pitchFamily="34" charset="0"/>
                <a:cs typeface="Arial" panose="020B0604020202020204" pitchFamily="34" charset="0"/>
              </a:rPr>
              <a:t>th</a:t>
            </a:r>
            <a:r>
              <a:rPr lang="en-US" sz="2000" dirty="0">
                <a:solidFill>
                  <a:srgbClr val="800000"/>
                </a:solidFill>
                <a:latin typeface="Arial" panose="020B0604020202020204" pitchFamily="34" charset="0"/>
                <a:cs typeface="Arial" panose="020B0604020202020204" pitchFamily="34" charset="0"/>
              </a:rPr>
              <a:t> Avenue South.</a:t>
            </a:r>
          </a:p>
          <a:p>
            <a:pPr marL="285750" indent="-285750">
              <a:buFont typeface="Arial" panose="020B0604020202020204" pitchFamily="34" charset="0"/>
              <a:buChar char="•"/>
            </a:pPr>
            <a:endParaRPr lang="en-US" dirty="0">
              <a:solidFill>
                <a:srgbClr val="80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261D5A3-FB49-4D3B-BBD8-C9B7E0690B1A}"/>
              </a:ext>
            </a:extLst>
          </p:cNvPr>
          <p:cNvSpPr txBox="1"/>
          <p:nvPr/>
        </p:nvSpPr>
        <p:spPr>
          <a:xfrm>
            <a:off x="3839636" y="196335"/>
            <a:ext cx="4512728" cy="369332"/>
          </a:xfrm>
          <a:prstGeom prst="rect">
            <a:avLst/>
          </a:prstGeom>
          <a:solidFill>
            <a:schemeClr val="accent4">
              <a:lumMod val="20000"/>
              <a:lumOff val="8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Bike Rider Entry &amp; Exit Process </a:t>
            </a:r>
          </a:p>
        </p:txBody>
      </p:sp>
      <p:cxnSp>
        <p:nvCxnSpPr>
          <p:cNvPr id="28" name="Straight Connector 27">
            <a:extLst>
              <a:ext uri="{FF2B5EF4-FFF2-40B4-BE49-F238E27FC236}">
                <a16:creationId xmlns:a16="http://schemas.microsoft.com/office/drawing/2014/main" id="{943F13E1-88D6-45E4-9960-5CB02F0BA630}"/>
              </a:ext>
            </a:extLst>
          </p:cNvPr>
          <p:cNvCxnSpPr>
            <a:cxnSpLocks/>
          </p:cNvCxnSpPr>
          <p:nvPr/>
        </p:nvCxnSpPr>
        <p:spPr>
          <a:xfrm>
            <a:off x="5692048" y="952500"/>
            <a:ext cx="225815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CB4ECA-3AC6-4036-8F5F-4098F3C76F4F}"/>
              </a:ext>
            </a:extLst>
          </p:cNvPr>
          <p:cNvCxnSpPr/>
          <p:nvPr/>
        </p:nvCxnSpPr>
        <p:spPr>
          <a:xfrm>
            <a:off x="5706533" y="952500"/>
            <a:ext cx="0" cy="85936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92BD2C-9F1E-4842-B901-DE1A5442BAE9}"/>
              </a:ext>
            </a:extLst>
          </p:cNvPr>
          <p:cNvCxnSpPr/>
          <p:nvPr/>
        </p:nvCxnSpPr>
        <p:spPr>
          <a:xfrm>
            <a:off x="5715000" y="1811867"/>
            <a:ext cx="203200" cy="11429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76B1435-0BBA-41FA-9158-4FB8C24CD8E2}"/>
              </a:ext>
            </a:extLst>
          </p:cNvPr>
          <p:cNvCxnSpPr/>
          <p:nvPr/>
        </p:nvCxnSpPr>
        <p:spPr>
          <a:xfrm flipH="1">
            <a:off x="5698067" y="1926166"/>
            <a:ext cx="231048" cy="18415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D78AFAC-E0E3-47E3-A856-FF21AAFE49C4}"/>
              </a:ext>
            </a:extLst>
          </p:cNvPr>
          <p:cNvCxnSpPr/>
          <p:nvPr/>
        </p:nvCxnSpPr>
        <p:spPr>
          <a:xfrm>
            <a:off x="7941733" y="952500"/>
            <a:ext cx="2286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9F0E5E3-8E7E-47E2-9545-C811DE2567FE}"/>
              </a:ext>
            </a:extLst>
          </p:cNvPr>
          <p:cNvCxnSpPr/>
          <p:nvPr/>
        </p:nvCxnSpPr>
        <p:spPr>
          <a:xfrm>
            <a:off x="5813591" y="2175933"/>
            <a:ext cx="417876" cy="364067"/>
          </a:xfrm>
          <a:prstGeom prst="straightConnector1">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44" name="Rectangle: Rounded Corners 43">
            <a:extLst>
              <a:ext uri="{FF2B5EF4-FFF2-40B4-BE49-F238E27FC236}">
                <a16:creationId xmlns:a16="http://schemas.microsoft.com/office/drawing/2014/main" id="{2402C0E1-EA85-49D5-8C94-5DF1F0E64DE3}"/>
              </a:ext>
            </a:extLst>
          </p:cNvPr>
          <p:cNvSpPr/>
          <p:nvPr/>
        </p:nvSpPr>
        <p:spPr>
          <a:xfrm>
            <a:off x="6265333" y="2647904"/>
            <a:ext cx="880534" cy="408558"/>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Enter / Exit Here</a:t>
            </a:r>
          </a:p>
        </p:txBody>
      </p:sp>
      <p:sp>
        <p:nvSpPr>
          <p:cNvPr id="45" name="Star: 5 Points 44">
            <a:extLst>
              <a:ext uri="{FF2B5EF4-FFF2-40B4-BE49-F238E27FC236}">
                <a16:creationId xmlns:a16="http://schemas.microsoft.com/office/drawing/2014/main" id="{36ED2463-EB83-4841-A229-E838B363A90B}"/>
              </a:ext>
            </a:extLst>
          </p:cNvPr>
          <p:cNvSpPr/>
          <p:nvPr/>
        </p:nvSpPr>
        <p:spPr>
          <a:xfrm>
            <a:off x="6096000" y="2777067"/>
            <a:ext cx="135467" cy="143933"/>
          </a:xfrm>
          <a:prstGeom prst="star5">
            <a:avLst/>
          </a:prstGeom>
          <a:solidFill>
            <a:srgbClr val="92D05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560176"/>
      </p:ext>
    </p:extLst>
  </p:cSld>
  <p:clrMapOvr>
    <a:masterClrMapping/>
  </p:clrMapOvr>
  <mc:AlternateContent xmlns:mc="http://schemas.openxmlformats.org/markup-compatibility/2006" xmlns:p14="http://schemas.microsoft.com/office/powerpoint/2010/main">
    <mc:Choice Requires="p14">
      <p:transition spd="slow" p14:dur="2000" advClick="0" advTm="49000"/>
    </mc:Choice>
    <mc:Fallback xmlns="">
      <p:transition spd="slow" advClick="0" advTm="4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atellite view of a school&#10;&#10;Description automatically generated">
            <a:extLst>
              <a:ext uri="{FF2B5EF4-FFF2-40B4-BE49-F238E27FC236}">
                <a16:creationId xmlns:a16="http://schemas.microsoft.com/office/drawing/2014/main" id="{0575F840-0F64-46D3-A1FA-FBD60683D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445" y="0"/>
            <a:ext cx="6328172" cy="6858000"/>
          </a:xfrm>
          <a:prstGeom prst="rect">
            <a:avLst/>
          </a:prstGeom>
        </p:spPr>
      </p:pic>
      <p:sp>
        <p:nvSpPr>
          <p:cNvPr id="58" name="TextBox 57">
            <a:extLst>
              <a:ext uri="{FF2B5EF4-FFF2-40B4-BE49-F238E27FC236}">
                <a16:creationId xmlns:a16="http://schemas.microsoft.com/office/drawing/2014/main" id="{BCE15894-505E-49CF-9B0A-AA8875477279}"/>
              </a:ext>
            </a:extLst>
          </p:cNvPr>
          <p:cNvSpPr txBox="1"/>
          <p:nvPr/>
        </p:nvSpPr>
        <p:spPr>
          <a:xfrm>
            <a:off x="3505202" y="340268"/>
            <a:ext cx="5181596" cy="369332"/>
          </a:xfrm>
          <a:prstGeom prst="rect">
            <a:avLst/>
          </a:prstGeom>
          <a:solidFill>
            <a:schemeClr val="accent4">
              <a:lumMod val="20000"/>
              <a:lumOff val="80000"/>
            </a:schemeClr>
          </a:solidFill>
        </p:spPr>
        <p:txBody>
          <a:bodyPr wrap="square" rtlCol="0" anchor="ctr">
            <a:spAutoFit/>
          </a:bodyPr>
          <a:lstStyle/>
          <a:p>
            <a:pPr algn="ctr"/>
            <a:r>
              <a:rPr lang="en-US" b="1" dirty="0">
                <a:latin typeface="Arial" panose="020B0604020202020204" pitchFamily="34" charset="0"/>
                <a:cs typeface="Arial" panose="020B0604020202020204" pitchFamily="34" charset="0"/>
              </a:rPr>
              <a:t>Bus Riders:  Enter &amp; Exit Campus Process</a:t>
            </a:r>
          </a:p>
        </p:txBody>
      </p:sp>
      <p:sp>
        <p:nvSpPr>
          <p:cNvPr id="88" name="Flowchart: Alternate Process 87">
            <a:extLst>
              <a:ext uri="{FF2B5EF4-FFF2-40B4-BE49-F238E27FC236}">
                <a16:creationId xmlns:a16="http://schemas.microsoft.com/office/drawing/2014/main" id="{FE2D6861-0578-4833-AA6F-6DCC5598822E}"/>
              </a:ext>
            </a:extLst>
          </p:cNvPr>
          <p:cNvSpPr/>
          <p:nvPr/>
        </p:nvSpPr>
        <p:spPr>
          <a:xfrm>
            <a:off x="5698067" y="4851400"/>
            <a:ext cx="999066" cy="491067"/>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Bus Circle</a:t>
            </a:r>
          </a:p>
        </p:txBody>
      </p:sp>
      <p:sp>
        <p:nvSpPr>
          <p:cNvPr id="89" name="Arrow: Right 88">
            <a:extLst>
              <a:ext uri="{FF2B5EF4-FFF2-40B4-BE49-F238E27FC236}">
                <a16:creationId xmlns:a16="http://schemas.microsoft.com/office/drawing/2014/main" id="{93BDC6F9-46B9-41B0-8EDA-DC21AD1D84A3}"/>
              </a:ext>
            </a:extLst>
          </p:cNvPr>
          <p:cNvSpPr/>
          <p:nvPr/>
        </p:nvSpPr>
        <p:spPr>
          <a:xfrm>
            <a:off x="4842939" y="3513665"/>
            <a:ext cx="1253060" cy="635001"/>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Bus Riders Enter Campus</a:t>
            </a:r>
          </a:p>
        </p:txBody>
      </p:sp>
      <p:sp>
        <p:nvSpPr>
          <p:cNvPr id="90" name="TextBox 89">
            <a:extLst>
              <a:ext uri="{FF2B5EF4-FFF2-40B4-BE49-F238E27FC236}">
                <a16:creationId xmlns:a16="http://schemas.microsoft.com/office/drawing/2014/main" id="{DF6AA287-B654-485A-A3A9-9384AAD45804}"/>
              </a:ext>
            </a:extLst>
          </p:cNvPr>
          <p:cNvSpPr txBox="1"/>
          <p:nvPr/>
        </p:nvSpPr>
        <p:spPr>
          <a:xfrm>
            <a:off x="204423" y="541866"/>
            <a:ext cx="2440847" cy="4401205"/>
          </a:xfrm>
          <a:prstGeom prst="rect">
            <a:avLst/>
          </a:prstGeom>
          <a:noFill/>
        </p:spPr>
        <p:txBody>
          <a:bodyPr wrap="square" rtlCol="0">
            <a:spAutoFit/>
          </a:bodyPr>
          <a:lstStyle/>
          <a:p>
            <a:r>
              <a:rPr lang="en-US" sz="2000" b="1" dirty="0">
                <a:solidFill>
                  <a:srgbClr val="006600"/>
                </a:solidFill>
                <a:latin typeface="Arial" panose="020B0604020202020204" pitchFamily="34" charset="0"/>
                <a:cs typeface="Arial" panose="020B0604020202020204" pitchFamily="34" charset="0"/>
              </a:rPr>
              <a:t>Drop-off (AM)</a:t>
            </a:r>
          </a:p>
          <a:p>
            <a:endParaRPr lang="en-US" sz="2000" b="1" dirty="0">
              <a:solidFill>
                <a:srgbClr val="0066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6600"/>
                </a:solidFill>
                <a:latin typeface="Arial" panose="020B0604020202020204" pitchFamily="34" charset="0"/>
                <a:cs typeface="Arial" panose="020B0604020202020204" pitchFamily="34" charset="0"/>
              </a:rPr>
              <a:t>Scholars will enter campus between Buildings 2 &amp; 3.</a:t>
            </a:r>
          </a:p>
          <a:p>
            <a:endParaRPr lang="en-US" sz="2000" dirty="0">
              <a:solidFill>
                <a:srgbClr val="0066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6600"/>
                </a:solidFill>
                <a:latin typeface="Arial" panose="020B0604020202020204" pitchFamily="34" charset="0"/>
                <a:cs typeface="Arial" panose="020B0604020202020204" pitchFamily="34" charset="0"/>
              </a:rPr>
              <a:t>Scholars can remain in the Main Courtyard until the 9:33 bell or eat breakfast in the Cafeteria.</a:t>
            </a:r>
            <a:endParaRPr lang="en-US" dirty="0">
              <a:solidFill>
                <a:srgbClr val="006600"/>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FBDDEFAF-4DC7-4432-A4A1-D13E4C190623}"/>
              </a:ext>
            </a:extLst>
          </p:cNvPr>
          <p:cNvSpPr txBox="1"/>
          <p:nvPr/>
        </p:nvSpPr>
        <p:spPr>
          <a:xfrm>
            <a:off x="9465733" y="541866"/>
            <a:ext cx="2484306" cy="4093428"/>
          </a:xfrm>
          <a:prstGeom prst="rect">
            <a:avLst/>
          </a:prstGeom>
          <a:noFill/>
        </p:spPr>
        <p:txBody>
          <a:bodyPr wrap="square" rtlCol="0">
            <a:spAutoFit/>
          </a:bodyPr>
          <a:lstStyle/>
          <a:p>
            <a:r>
              <a:rPr lang="en-US" sz="2000" b="1" dirty="0">
                <a:solidFill>
                  <a:srgbClr val="800000"/>
                </a:solidFill>
                <a:latin typeface="Arial" panose="020B0604020202020204" pitchFamily="34" charset="0"/>
                <a:cs typeface="Arial" panose="020B0604020202020204" pitchFamily="34" charset="0"/>
              </a:rPr>
              <a:t>Pick-up (PM)</a:t>
            </a:r>
          </a:p>
          <a:p>
            <a:endParaRPr lang="en-US" sz="2000" dirty="0">
              <a:solidFill>
                <a:srgbClr val="8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800000"/>
                </a:solidFill>
                <a:latin typeface="Arial" panose="020B0604020202020204" pitchFamily="34" charset="0"/>
                <a:cs typeface="Arial" panose="020B0604020202020204" pitchFamily="34" charset="0"/>
              </a:rPr>
              <a:t>Scholars will walk to the bus circle and patiently wait for their bus.</a:t>
            </a:r>
          </a:p>
          <a:p>
            <a:pPr marL="285750" indent="-285750">
              <a:buFont typeface="Arial" panose="020B0604020202020204" pitchFamily="34" charset="0"/>
              <a:buChar char="•"/>
            </a:pPr>
            <a:endParaRPr lang="en-US" sz="2000" dirty="0">
              <a:solidFill>
                <a:srgbClr val="8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800000"/>
                </a:solidFill>
                <a:latin typeface="Arial" panose="020B0604020202020204" pitchFamily="34" charset="0"/>
                <a:cs typeface="Arial" panose="020B0604020202020204" pitchFamily="34" charset="0"/>
              </a:rPr>
              <a:t>Once their bus arrives, scholars will receive direction from the staff member(s) to board the bus.</a:t>
            </a:r>
            <a:endParaRPr lang="en-US" dirty="0">
              <a:solidFill>
                <a:srgbClr val="800000"/>
              </a:solidFill>
              <a:latin typeface="Arial" panose="020B0604020202020204" pitchFamily="34" charset="0"/>
              <a:cs typeface="Arial" panose="020B0604020202020204" pitchFamily="34" charset="0"/>
            </a:endParaRPr>
          </a:p>
        </p:txBody>
      </p:sp>
      <p:sp>
        <p:nvSpPr>
          <p:cNvPr id="10" name="Star: 5 Points 9">
            <a:extLst>
              <a:ext uri="{FF2B5EF4-FFF2-40B4-BE49-F238E27FC236}">
                <a16:creationId xmlns:a16="http://schemas.microsoft.com/office/drawing/2014/main" id="{6242D48C-E803-43AA-A90E-3C3469EB7666}"/>
              </a:ext>
            </a:extLst>
          </p:cNvPr>
          <p:cNvSpPr/>
          <p:nvPr/>
        </p:nvSpPr>
        <p:spPr>
          <a:xfrm>
            <a:off x="5960531" y="4004733"/>
            <a:ext cx="135467" cy="143933"/>
          </a:xfrm>
          <a:prstGeom prst="star5">
            <a:avLst/>
          </a:prstGeom>
          <a:solidFill>
            <a:srgbClr val="92D05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0E39FAA-9805-4A5D-95E7-3C73125587AD}"/>
              </a:ext>
            </a:extLst>
          </p:cNvPr>
          <p:cNvCxnSpPr>
            <a:cxnSpLocks/>
          </p:cNvCxnSpPr>
          <p:nvPr/>
        </p:nvCxnSpPr>
        <p:spPr>
          <a:xfrm>
            <a:off x="5469469" y="4491361"/>
            <a:ext cx="0" cy="330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BB800BA-3D0C-4789-A420-2B1ECD050087}"/>
              </a:ext>
            </a:extLst>
          </p:cNvPr>
          <p:cNvCxnSpPr/>
          <p:nvPr/>
        </p:nvCxnSpPr>
        <p:spPr>
          <a:xfrm>
            <a:off x="5469469" y="4775200"/>
            <a:ext cx="228598" cy="1678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E89050-1CCB-488E-BF1A-8202F2201AE5}"/>
              </a:ext>
            </a:extLst>
          </p:cNvPr>
          <p:cNvCxnSpPr/>
          <p:nvPr/>
        </p:nvCxnSpPr>
        <p:spPr>
          <a:xfrm flipV="1">
            <a:off x="5469469" y="4076699"/>
            <a:ext cx="442711" cy="41466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019032"/>
      </p:ext>
    </p:extLst>
  </p:cSld>
  <p:clrMapOvr>
    <a:masterClrMapping/>
  </p:clrMapOvr>
  <mc:AlternateContent xmlns:mc="http://schemas.openxmlformats.org/markup-compatibility/2006" xmlns:p14="http://schemas.microsoft.com/office/powerpoint/2010/main">
    <mc:Choice Requires="p14">
      <p:transition spd="slow" p14:dur="2000" advClick="0" advTm="52000"/>
    </mc:Choice>
    <mc:Fallback xmlns="">
      <p:transition spd="slow" advClick="0" advTm="52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1007</Words>
  <Application>Microsoft Office PowerPoint</Application>
  <PresentationFormat>Widescreen</PresentationFormat>
  <Paragraphs>70</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Carlmon</dc:creator>
  <cp:lastModifiedBy>Jones Carlmon</cp:lastModifiedBy>
  <cp:revision>3</cp:revision>
  <dcterms:created xsi:type="dcterms:W3CDTF">2023-07-31T19:31:51Z</dcterms:created>
  <dcterms:modified xsi:type="dcterms:W3CDTF">2023-08-09T20:07:46Z</dcterms:modified>
</cp:coreProperties>
</file>